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648" r:id="rId3"/>
    <p:sldId id="669" r:id="rId4"/>
    <p:sldId id="564" r:id="rId5"/>
    <p:sldId id="640" r:id="rId6"/>
    <p:sldId id="570" r:id="rId7"/>
    <p:sldId id="571" r:id="rId8"/>
    <p:sldId id="664" r:id="rId9"/>
    <p:sldId id="666" r:id="rId10"/>
    <p:sldId id="667" r:id="rId11"/>
    <p:sldId id="262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670" r:id="rId27"/>
    <p:sldId id="671" r:id="rId28"/>
    <p:sldId id="672" r:id="rId29"/>
    <p:sldId id="278" r:id="rId30"/>
    <p:sldId id="282" r:id="rId31"/>
    <p:sldId id="279" r:id="rId32"/>
    <p:sldId id="280" r:id="rId33"/>
    <p:sldId id="673" r:id="rId34"/>
    <p:sldId id="674" r:id="rId35"/>
    <p:sldId id="675" r:id="rId36"/>
    <p:sldId id="281" r:id="rId37"/>
    <p:sldId id="283" r:id="rId38"/>
    <p:sldId id="286" r:id="rId39"/>
    <p:sldId id="676" r:id="rId40"/>
    <p:sldId id="284" r:id="rId41"/>
    <p:sldId id="285" r:id="rId42"/>
    <p:sldId id="288" r:id="rId43"/>
    <p:sldId id="289" r:id="rId44"/>
    <p:sldId id="290" r:id="rId45"/>
    <p:sldId id="760" r:id="rId46"/>
    <p:sldId id="761" r:id="rId47"/>
    <p:sldId id="73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F38EB7-55A1-C9B7-F47F-0004B4151226}" name="A. Reza Nezami" initials="ARN" userId="7a459ab5e347d69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DEEB0-058A-47E3-96BB-4F9C03F7715A}" v="11" dt="2023-05-23T23:48:42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64" autoAdjust="0"/>
  </p:normalViewPr>
  <p:slideViewPr>
    <p:cSldViewPr snapToGrid="0">
      <p:cViewPr varScale="1">
        <p:scale>
          <a:sx n="97" d="100"/>
          <a:sy n="97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 Nezami" userId="6cedb272-7f84-4470-96ed-832f323def52" providerId="ADAL" clId="{3D1DEEB0-058A-47E3-96BB-4F9C03F7715A}"/>
    <pc:docChg chg="undo custSel addSld delSld modSld sldOrd">
      <pc:chgData name="Reza Nezami" userId="6cedb272-7f84-4470-96ed-832f323def52" providerId="ADAL" clId="{3D1DEEB0-058A-47E3-96BB-4F9C03F7715A}" dt="2023-05-23T23:55:00.500" v="1799" actId="27636"/>
      <pc:docMkLst>
        <pc:docMk/>
      </pc:docMkLst>
      <pc:sldChg chg="add">
        <pc:chgData name="Reza Nezami" userId="6cedb272-7f84-4470-96ed-832f323def52" providerId="ADAL" clId="{3D1DEEB0-058A-47E3-96BB-4F9C03F7715A}" dt="2023-05-23T21:41:39.137" v="58"/>
        <pc:sldMkLst>
          <pc:docMk/>
          <pc:sldMk cId="2771069183" sldId="261"/>
        </pc:sldMkLst>
      </pc:sldChg>
      <pc:sldChg chg="add ord">
        <pc:chgData name="Reza Nezami" userId="6cedb272-7f84-4470-96ed-832f323def52" providerId="ADAL" clId="{3D1DEEB0-058A-47E3-96BB-4F9C03F7715A}" dt="2023-05-23T21:41:18.249" v="57"/>
        <pc:sldMkLst>
          <pc:docMk/>
          <pc:sldMk cId="889972367" sldId="263"/>
        </pc:sldMkLst>
      </pc:sldChg>
      <pc:sldChg chg="delSp modSp add mod setBg delDesignElem">
        <pc:chgData name="Reza Nezami" userId="6cedb272-7f84-4470-96ed-832f323def52" providerId="ADAL" clId="{3D1DEEB0-058A-47E3-96BB-4F9C03F7715A}" dt="2023-05-23T22:28:52.827" v="888" actId="20577"/>
        <pc:sldMkLst>
          <pc:docMk/>
          <pc:sldMk cId="1195587044" sldId="267"/>
        </pc:sldMkLst>
        <pc:spChg chg="mod">
          <ac:chgData name="Reza Nezami" userId="6cedb272-7f84-4470-96ed-832f323def52" providerId="ADAL" clId="{3D1DEEB0-058A-47E3-96BB-4F9C03F7715A}" dt="2023-05-23T22:28:52.827" v="888" actId="20577"/>
          <ac:spMkLst>
            <pc:docMk/>
            <pc:sldMk cId="1195587044" sldId="267"/>
            <ac:spMk id="9" creationId="{3862A450-10E9-FAC9-99D8-8A3D39B33EB3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2" creationId="{0288C6B4-AFC3-407F-A595-EFFD38D4CCAF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4" creationId="{CF236821-17FE-429B-8D2C-08E13A64EA40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6" creationId="{C0BDBCD2-E081-43AB-9119-C55465E59757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8" creationId="{98E79BE4-34FE-485A-98A5-92CE8F7C4743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20" creationId="{7A5F0580-5EE9-419F-96EE-B6529EF6E7D0}"/>
          </ac:spMkLst>
        </pc:spChg>
      </pc:sldChg>
      <pc:sldChg chg="addSp delSp modSp add mod">
        <pc:chgData name="Reza Nezami" userId="6cedb272-7f84-4470-96ed-832f323def52" providerId="ADAL" clId="{3D1DEEB0-058A-47E3-96BB-4F9C03F7715A}" dt="2023-05-23T23:50:02.989" v="1616" actId="255"/>
        <pc:sldMkLst>
          <pc:docMk/>
          <pc:sldMk cId="1807539578" sldId="268"/>
        </pc:sldMkLst>
        <pc:spChg chg="del mod">
          <ac:chgData name="Reza Nezami" userId="6cedb272-7f84-4470-96ed-832f323def52" providerId="ADAL" clId="{3D1DEEB0-058A-47E3-96BB-4F9C03F7715A}" dt="2023-05-23T21:51:56.973" v="405" actId="478"/>
          <ac:spMkLst>
            <pc:docMk/>
            <pc:sldMk cId="1807539578" sldId="268"/>
            <ac:spMk id="2" creationId="{6D4A8166-FA5F-55C1-1EC7-B262B7E6D514}"/>
          </ac:spMkLst>
        </pc:spChg>
        <pc:spChg chg="mod">
          <ac:chgData name="Reza Nezami" userId="6cedb272-7f84-4470-96ed-832f323def52" providerId="ADAL" clId="{3D1DEEB0-058A-47E3-96BB-4F9C03F7715A}" dt="2023-05-23T22:09:05.098" v="797" actId="1076"/>
          <ac:spMkLst>
            <pc:docMk/>
            <pc:sldMk cId="1807539578" sldId="268"/>
            <ac:spMk id="3" creationId="{0721A0B2-550B-2CE9-17A4-78CCDC976630}"/>
          </ac:spMkLst>
        </pc:spChg>
        <pc:spChg chg="add mod">
          <ac:chgData name="Reza Nezami" userId="6cedb272-7f84-4470-96ed-832f323def52" providerId="ADAL" clId="{3D1DEEB0-058A-47E3-96BB-4F9C03F7715A}" dt="2023-05-23T23:50:02.989" v="1616" actId="255"/>
          <ac:spMkLst>
            <pc:docMk/>
            <pc:sldMk cId="1807539578" sldId="268"/>
            <ac:spMk id="5" creationId="{EFB8BAFA-82CA-A5F7-8FB6-52883D3E17C8}"/>
          </ac:spMkLst>
        </pc:spChg>
      </pc:sldChg>
      <pc:sldChg chg="del">
        <pc:chgData name="Reza Nezami" userId="6cedb272-7f84-4470-96ed-832f323def52" providerId="ADAL" clId="{3D1DEEB0-058A-47E3-96BB-4F9C03F7715A}" dt="2023-05-23T21:08:39.866" v="44" actId="47"/>
        <pc:sldMkLst>
          <pc:docMk/>
          <pc:sldMk cId="1871352834" sldId="300"/>
        </pc:sldMkLst>
      </pc:sldChg>
      <pc:sldChg chg="del">
        <pc:chgData name="Reza Nezami" userId="6cedb272-7f84-4470-96ed-832f323def52" providerId="ADAL" clId="{3D1DEEB0-058A-47E3-96BB-4F9C03F7715A}" dt="2023-05-23T21:08:41.406" v="45" actId="47"/>
        <pc:sldMkLst>
          <pc:docMk/>
          <pc:sldMk cId="2168095277" sldId="301"/>
        </pc:sldMkLst>
      </pc:sldChg>
      <pc:sldChg chg="del">
        <pc:chgData name="Reza Nezami" userId="6cedb272-7f84-4470-96ed-832f323def52" providerId="ADAL" clId="{3D1DEEB0-058A-47E3-96BB-4F9C03F7715A}" dt="2023-05-23T21:08:42.974" v="46" actId="47"/>
        <pc:sldMkLst>
          <pc:docMk/>
          <pc:sldMk cId="3743241477" sldId="302"/>
        </pc:sldMkLst>
      </pc:sldChg>
      <pc:sldChg chg="del">
        <pc:chgData name="Reza Nezami" userId="6cedb272-7f84-4470-96ed-832f323def52" providerId="ADAL" clId="{3D1DEEB0-058A-47E3-96BB-4F9C03F7715A}" dt="2023-05-23T21:08:44.304" v="47" actId="47"/>
        <pc:sldMkLst>
          <pc:docMk/>
          <pc:sldMk cId="1190750793" sldId="307"/>
        </pc:sldMkLst>
      </pc:sldChg>
      <pc:sldChg chg="del">
        <pc:chgData name="Reza Nezami" userId="6cedb272-7f84-4470-96ed-832f323def52" providerId="ADAL" clId="{3D1DEEB0-058A-47E3-96BB-4F9C03F7715A}" dt="2023-05-23T21:08:45.425" v="48" actId="47"/>
        <pc:sldMkLst>
          <pc:docMk/>
          <pc:sldMk cId="4088720693" sldId="308"/>
        </pc:sldMkLst>
      </pc:sldChg>
      <pc:sldChg chg="modSp mod">
        <pc:chgData name="Reza Nezami" userId="6cedb272-7f84-4470-96ed-832f323def52" providerId="ADAL" clId="{3D1DEEB0-058A-47E3-96BB-4F9C03F7715A}" dt="2023-05-23T22:20:44.382" v="802" actId="20577"/>
        <pc:sldMkLst>
          <pc:docMk/>
          <pc:sldMk cId="0" sldId="389"/>
        </pc:sldMkLst>
        <pc:spChg chg="mod">
          <ac:chgData name="Reza Nezami" userId="6cedb272-7f84-4470-96ed-832f323def52" providerId="ADAL" clId="{3D1DEEB0-058A-47E3-96BB-4F9C03F7715A}" dt="2023-05-23T22:20:44.382" v="802" actId="20577"/>
          <ac:spMkLst>
            <pc:docMk/>
            <pc:sldMk cId="0" sldId="389"/>
            <ac:spMk id="7171" creationId="{00000000-0000-0000-0000-000000000000}"/>
          </ac:spMkLst>
        </pc:spChg>
        <pc:picChg chg="mod">
          <ac:chgData name="Reza Nezami" userId="6cedb272-7f84-4470-96ed-832f323def52" providerId="ADAL" clId="{3D1DEEB0-058A-47E3-96BB-4F9C03F7715A}" dt="2023-05-23T21:08:13.128" v="37" actId="1076"/>
          <ac:picMkLst>
            <pc:docMk/>
            <pc:sldMk cId="0" sldId="389"/>
            <ac:picMk id="19457" creationId="{00000000-0000-0000-0000-000000000000}"/>
          </ac:picMkLst>
        </pc:picChg>
      </pc:sldChg>
      <pc:sldChg chg="modSp mod">
        <pc:chgData name="Reza Nezami" userId="6cedb272-7f84-4470-96ed-832f323def52" providerId="ADAL" clId="{3D1DEEB0-058A-47E3-96BB-4F9C03F7715A}" dt="2023-05-23T21:07:26.426" v="23" actId="20577"/>
        <pc:sldMkLst>
          <pc:docMk/>
          <pc:sldMk cId="0" sldId="446"/>
        </pc:sldMkLst>
        <pc:spChg chg="mod">
          <ac:chgData name="Reza Nezami" userId="6cedb272-7f84-4470-96ed-832f323def52" providerId="ADAL" clId="{3D1DEEB0-058A-47E3-96BB-4F9C03F7715A}" dt="2023-05-23T21:07:26.426" v="23" actId="20577"/>
          <ac:spMkLst>
            <pc:docMk/>
            <pc:sldMk cId="0" sldId="446"/>
            <ac:spMk id="5123" creationId="{00000000-0000-0000-0000-000000000000}"/>
          </ac:spMkLst>
        </pc:spChg>
      </pc:sldChg>
      <pc:sldChg chg="del">
        <pc:chgData name="Reza Nezami" userId="6cedb272-7f84-4470-96ed-832f323def52" providerId="ADAL" clId="{3D1DEEB0-058A-47E3-96BB-4F9C03F7715A}" dt="2023-05-23T21:08:30.763" v="41" actId="47"/>
        <pc:sldMkLst>
          <pc:docMk/>
          <pc:sldMk cId="1146116283" sldId="447"/>
        </pc:sldMkLst>
      </pc:sldChg>
      <pc:sldChg chg="addSp modSp new mod setBg">
        <pc:chgData name="Reza Nezami" userId="6cedb272-7f84-4470-96ed-832f323def52" providerId="ADAL" clId="{3D1DEEB0-058A-47E3-96BB-4F9C03F7715A}" dt="2023-05-23T21:49:59.772" v="394" actId="20577"/>
        <pc:sldMkLst>
          <pc:docMk/>
          <pc:sldMk cId="3422102901" sldId="447"/>
        </pc:sldMkLst>
        <pc:spChg chg="mo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2" creationId="{E1C86981-1D62-D86F-4547-1ECE721A086A}"/>
          </ac:spMkLst>
        </pc:spChg>
        <pc:spChg chg="mod">
          <ac:chgData name="Reza Nezami" userId="6cedb272-7f84-4470-96ed-832f323def52" providerId="ADAL" clId="{3D1DEEB0-058A-47E3-96BB-4F9C03F7715A}" dt="2023-05-23T21:49:59.772" v="394" actId="20577"/>
          <ac:spMkLst>
            <pc:docMk/>
            <pc:sldMk cId="3422102901" sldId="447"/>
            <ac:spMk id="3" creationId="{2297466F-01CA-2C04-ABE6-93F78432BF20}"/>
          </ac:spMkLst>
        </pc:spChg>
        <pc:spChg chg="ad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10" creationId="{F13C74B1-5B17-4795-BED0-7140497B445A}"/>
          </ac:spMkLst>
        </pc:spChg>
        <pc:spChg chg="ad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12" creationId="{D4974D33-8DC5-464E-8C6D-BE58F0669C17}"/>
          </ac:spMkLst>
        </pc:spChg>
        <pc:picChg chg="add mod">
          <ac:chgData name="Reza Nezami" userId="6cedb272-7f84-4470-96ed-832f323def52" providerId="ADAL" clId="{3D1DEEB0-058A-47E3-96BB-4F9C03F7715A}" dt="2023-05-23T21:49:19.383" v="356" actId="26606"/>
          <ac:picMkLst>
            <pc:docMk/>
            <pc:sldMk cId="3422102901" sldId="447"/>
            <ac:picMk id="5" creationId="{D00BBC4F-5A01-2E19-C73F-37CDC2FC0C38}"/>
          </ac:picMkLst>
        </pc:picChg>
      </pc:sldChg>
      <pc:sldChg chg="addSp delSp modSp new mod ord">
        <pc:chgData name="Reza Nezami" userId="6cedb272-7f84-4470-96ed-832f323def52" providerId="ADAL" clId="{3D1DEEB0-058A-47E3-96BB-4F9C03F7715A}" dt="2023-05-23T22:35:45.410" v="890"/>
        <pc:sldMkLst>
          <pc:docMk/>
          <pc:sldMk cId="1800746295" sldId="448"/>
        </pc:sldMkLst>
        <pc:spChg chg="mod">
          <ac:chgData name="Reza Nezami" userId="6cedb272-7f84-4470-96ed-832f323def52" providerId="ADAL" clId="{3D1DEEB0-058A-47E3-96BB-4F9C03F7715A}" dt="2023-05-23T22:03:47.394" v="559" actId="1076"/>
          <ac:spMkLst>
            <pc:docMk/>
            <pc:sldMk cId="1800746295" sldId="448"/>
            <ac:spMk id="2" creationId="{6BBFCF4B-1068-CD2D-0373-18E5F529D5E6}"/>
          </ac:spMkLst>
        </pc:spChg>
        <pc:spChg chg="del mod">
          <ac:chgData name="Reza Nezami" userId="6cedb272-7f84-4470-96ed-832f323def52" providerId="ADAL" clId="{3D1DEEB0-058A-47E3-96BB-4F9C03F7715A}" dt="2023-05-23T22:04:04.812" v="561"/>
          <ac:spMkLst>
            <pc:docMk/>
            <pc:sldMk cId="1800746295" sldId="448"/>
            <ac:spMk id="3" creationId="{2B29A45B-0D4A-BF29-EBDF-B1923B2DE736}"/>
          </ac:spMkLst>
        </pc:spChg>
        <pc:picChg chg="add mod">
          <ac:chgData name="Reza Nezami" userId="6cedb272-7f84-4470-96ed-832f323def52" providerId="ADAL" clId="{3D1DEEB0-058A-47E3-96BB-4F9C03F7715A}" dt="2023-05-23T22:04:41.899" v="572" actId="14100"/>
          <ac:picMkLst>
            <pc:docMk/>
            <pc:sldMk cId="1800746295" sldId="448"/>
            <ac:picMk id="5" creationId="{DCC885E7-133E-B7AC-ADB0-9CC985F2A63F}"/>
          </ac:picMkLst>
        </pc:picChg>
      </pc:sldChg>
      <pc:sldChg chg="del">
        <pc:chgData name="Reza Nezami" userId="6cedb272-7f84-4470-96ed-832f323def52" providerId="ADAL" clId="{3D1DEEB0-058A-47E3-96BB-4F9C03F7715A}" dt="2023-05-23T21:08:38.317" v="43" actId="47"/>
        <pc:sldMkLst>
          <pc:docMk/>
          <pc:sldMk cId="2507945902" sldId="448"/>
        </pc:sldMkLst>
      </pc:sldChg>
      <pc:sldChg chg="addSp delSp modSp new mod setBg">
        <pc:chgData name="Reza Nezami" userId="6cedb272-7f84-4470-96ed-832f323def52" providerId="ADAL" clId="{3D1DEEB0-058A-47E3-96BB-4F9C03F7715A}" dt="2023-05-23T22:56:30.642" v="957" actId="14100"/>
        <pc:sldMkLst>
          <pc:docMk/>
          <pc:sldMk cId="447733399" sldId="449"/>
        </pc:sldMkLst>
        <pc:spChg chg="del mod ord">
          <ac:chgData name="Reza Nezami" userId="6cedb272-7f84-4470-96ed-832f323def52" providerId="ADAL" clId="{3D1DEEB0-058A-47E3-96BB-4F9C03F7715A}" dt="2023-05-23T22:55:16.464" v="942" actId="478"/>
          <ac:spMkLst>
            <pc:docMk/>
            <pc:sldMk cId="447733399" sldId="449"/>
            <ac:spMk id="2" creationId="{2AC507AA-A935-9316-0DF2-B18D3A4887DF}"/>
          </ac:spMkLst>
        </pc:spChg>
        <pc:spChg chg="del">
          <ac:chgData name="Reza Nezami" userId="6cedb272-7f84-4470-96ed-832f323def52" providerId="ADAL" clId="{3D1DEEB0-058A-47E3-96BB-4F9C03F7715A}" dt="2023-05-23T22:54:13.730" v="920"/>
          <ac:spMkLst>
            <pc:docMk/>
            <pc:sldMk cId="447733399" sldId="449"/>
            <ac:spMk id="3" creationId="{85D9AFCF-1DF7-5D3A-1C7E-020CFBB6B53F}"/>
          </ac:spMkLst>
        </pc:spChg>
        <pc:spChg chg="add del mod">
          <ac:chgData name="Reza Nezami" userId="6cedb272-7f84-4470-96ed-832f323def52" providerId="ADAL" clId="{3D1DEEB0-058A-47E3-96BB-4F9C03F7715A}" dt="2023-05-23T22:55:35.723" v="946" actId="478"/>
          <ac:spMkLst>
            <pc:docMk/>
            <pc:sldMk cId="447733399" sldId="449"/>
            <ac:spMk id="7" creationId="{00F2A53B-B920-FDAC-2481-FE350CF18966}"/>
          </ac:spMkLst>
        </pc:spChg>
        <pc:spChg chg="add del">
          <ac:chgData name="Reza Nezami" userId="6cedb272-7f84-4470-96ed-832f323def52" providerId="ADAL" clId="{3D1DEEB0-058A-47E3-96BB-4F9C03F7715A}" dt="2023-05-23T22:54:48.293" v="938" actId="26606"/>
          <ac:spMkLst>
            <pc:docMk/>
            <pc:sldMk cId="447733399" sldId="449"/>
            <ac:spMk id="10" creationId="{D4771268-CB57-404A-9271-370EB28F6090}"/>
          </ac:spMkLst>
        </pc:spChg>
        <pc:spChg chg="add del">
          <ac:chgData name="Reza Nezami" userId="6cedb272-7f84-4470-96ed-832f323def52" providerId="ADAL" clId="{3D1DEEB0-058A-47E3-96BB-4F9C03F7715A}" dt="2023-05-23T22:54:39.664" v="931" actId="26606"/>
          <ac:spMkLst>
            <pc:docMk/>
            <pc:sldMk cId="447733399" sldId="449"/>
            <ac:spMk id="14" creationId="{84A8F009-14C8-34E9-9A45-7A85840239A5}"/>
          </ac:spMkLst>
        </pc:spChg>
        <pc:spChg chg="add del">
          <ac:chgData name="Reza Nezami" userId="6cedb272-7f84-4470-96ed-832f323def52" providerId="ADAL" clId="{3D1DEEB0-058A-47E3-96BB-4F9C03F7715A}" dt="2023-05-23T22:54:31.991" v="927" actId="26606"/>
          <ac:spMkLst>
            <pc:docMk/>
            <pc:sldMk cId="447733399" sldId="449"/>
            <ac:spMk id="15" creationId="{D4771268-CB57-404A-9271-370EB28F6090}"/>
          </ac:spMkLst>
        </pc:spChg>
        <pc:spChg chg="add del">
          <ac:chgData name="Reza Nezami" userId="6cedb272-7f84-4470-96ed-832f323def52" providerId="ADAL" clId="{3D1DEEB0-058A-47E3-96BB-4F9C03F7715A}" dt="2023-05-23T22:54:34.911" v="929" actId="26606"/>
          <ac:spMkLst>
            <pc:docMk/>
            <pc:sldMk cId="447733399" sldId="449"/>
            <ac:spMk id="17" creationId="{D12DDE76-C203-4047-9998-63900085B5E8}"/>
          </ac:spMkLst>
        </pc:spChg>
        <pc:spChg chg="add del">
          <ac:chgData name="Reza Nezami" userId="6cedb272-7f84-4470-96ed-832f323def52" providerId="ADAL" clId="{3D1DEEB0-058A-47E3-96BB-4F9C03F7715A}" dt="2023-05-23T22:54:39.664" v="931" actId="26606"/>
          <ac:spMkLst>
            <pc:docMk/>
            <pc:sldMk cId="447733399" sldId="449"/>
            <ac:spMk id="19" creationId="{1A95671B-3CC6-4792-9114-B74FAEA224E6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1" creationId="{04812C46-200A-4DEB-A05E-3ED6C68C2387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2" creationId="{D1EA859B-E555-4109-94F3-6700E046E008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3" creationId="{DED5F1EC-7D1F-7255-8632-0BCE77F0D51F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5" creationId="{ED888B23-07FA-482A-96DF-47E31AF1A603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6" creationId="{5C8908E2-EE49-44D2-9428-A28D2312A8D5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9" creationId="{215A9370-15D3-4C30-8BA1-2059A74C9990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30" creationId="{88C1BCDB-BB36-C6E1-4CB6-CF765245A3C5}"/>
          </ac:spMkLst>
        </pc:spChg>
        <pc:spChg chg="add del">
          <ac:chgData name="Reza Nezami" userId="6cedb272-7f84-4470-96ed-832f323def52" providerId="ADAL" clId="{3D1DEEB0-058A-47E3-96BB-4F9C03F7715A}" dt="2023-05-23T22:54:48.288" v="937" actId="26606"/>
          <ac:spMkLst>
            <pc:docMk/>
            <pc:sldMk cId="447733399" sldId="449"/>
            <ac:spMk id="32" creationId="{D12DDE76-C203-4047-9998-63900085B5E8}"/>
          </ac:spMkLst>
        </pc:spChg>
        <pc:spChg chg="add del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34" creationId="{665DBBEF-238B-476B-96AB-8AAC3224ECEA}"/>
          </ac:spMkLst>
        </pc:spChg>
        <pc:spChg chg="add del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35" creationId="{3FCFB1DE-0B7E-48CC-BA90-B2AB0889F9D6}"/>
          </ac:spMkLst>
        </pc:spChg>
        <pc:spChg chg="add del">
          <ac:chgData name="Reza Nezami" userId="6cedb272-7f84-4470-96ed-832f323def52" providerId="ADAL" clId="{3D1DEEB0-058A-47E3-96BB-4F9C03F7715A}" dt="2023-05-23T22:56:02.521" v="948"/>
          <ac:spMkLst>
            <pc:docMk/>
            <pc:sldMk cId="447733399" sldId="449"/>
            <ac:spMk id="39" creationId="{5D29AFF6-68FB-2AF8-EC12-4498E90474AF}"/>
          </ac:spMkLst>
        </pc:spChg>
        <pc:spChg chg="add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42" creationId="{1CDD8E39-EA14-4679-9655-1BFF5A7B63EE}"/>
          </ac:spMkLst>
        </pc:spChg>
        <pc:grpChg chg="add del">
          <ac:chgData name="Reza Nezami" userId="6cedb272-7f84-4470-96ed-832f323def52" providerId="ADAL" clId="{3D1DEEB0-058A-47E3-96BB-4F9C03F7715A}" dt="2023-05-23T22:54:47.407" v="935" actId="26606"/>
          <ac:grpSpMkLst>
            <pc:docMk/>
            <pc:sldMk cId="447733399" sldId="449"/>
            <ac:grpSpMk id="27" creationId="{514E1141-65DC-4F54-8399-7221AE6F83D4}"/>
          </ac:grpSpMkLst>
        </pc:grpChg>
        <pc:picChg chg="add del mod">
          <ac:chgData name="Reza Nezami" userId="6cedb272-7f84-4470-96ed-832f323def52" providerId="ADAL" clId="{3D1DEEB0-058A-47E3-96BB-4F9C03F7715A}" dt="2023-05-23T22:55:56.202" v="947" actId="478"/>
          <ac:picMkLst>
            <pc:docMk/>
            <pc:sldMk cId="447733399" sldId="449"/>
            <ac:picMk id="5" creationId="{B5619847-D237-7390-D65A-0B6F1C65B281}"/>
          </ac:picMkLst>
        </pc:picChg>
        <pc:picChg chg="add mod">
          <ac:chgData name="Reza Nezami" userId="6cedb272-7f84-4470-96ed-832f323def52" providerId="ADAL" clId="{3D1DEEB0-058A-47E3-96BB-4F9C03F7715A}" dt="2023-05-23T22:56:30.642" v="957" actId="14100"/>
          <ac:picMkLst>
            <pc:docMk/>
            <pc:sldMk cId="447733399" sldId="449"/>
            <ac:picMk id="9" creationId="{960741F5-5922-D94C-5539-298A8E5C1A72}"/>
          </ac:picMkLst>
        </pc:picChg>
      </pc:sldChg>
      <pc:sldChg chg="del">
        <pc:chgData name="Reza Nezami" userId="6cedb272-7f84-4470-96ed-832f323def52" providerId="ADAL" clId="{3D1DEEB0-058A-47E3-96BB-4F9C03F7715A}" dt="2023-05-23T21:08:47.665" v="49" actId="47"/>
        <pc:sldMkLst>
          <pc:docMk/>
          <pc:sldMk cId="636639963" sldId="449"/>
        </pc:sldMkLst>
      </pc:sldChg>
      <pc:sldChg chg="addSp delSp modSp new mod">
        <pc:chgData name="Reza Nezami" userId="6cedb272-7f84-4470-96ed-832f323def52" providerId="ADAL" clId="{3D1DEEB0-058A-47E3-96BB-4F9C03F7715A}" dt="2023-05-23T23:00:12.826" v="1041" actId="14100"/>
        <pc:sldMkLst>
          <pc:docMk/>
          <pc:sldMk cId="20884289" sldId="450"/>
        </pc:sldMkLst>
        <pc:spChg chg="mod">
          <ac:chgData name="Reza Nezami" userId="6cedb272-7f84-4470-96ed-832f323def52" providerId="ADAL" clId="{3D1DEEB0-058A-47E3-96BB-4F9C03F7715A}" dt="2023-05-23T23:00:00.584" v="1038" actId="27636"/>
          <ac:spMkLst>
            <pc:docMk/>
            <pc:sldMk cId="20884289" sldId="450"/>
            <ac:spMk id="2" creationId="{E52524DE-9EEE-B17E-AAD3-0E8D05915666}"/>
          </ac:spMkLst>
        </pc:spChg>
        <pc:spChg chg="del mod">
          <ac:chgData name="Reza Nezami" userId="6cedb272-7f84-4470-96ed-832f323def52" providerId="ADAL" clId="{3D1DEEB0-058A-47E3-96BB-4F9C03F7715A}" dt="2023-05-23T22:59:29.094" v="1031"/>
          <ac:spMkLst>
            <pc:docMk/>
            <pc:sldMk cId="20884289" sldId="450"/>
            <ac:spMk id="3" creationId="{A134CEF5-547F-E1D1-F89C-1E6A8FBE3C5E}"/>
          </ac:spMkLst>
        </pc:spChg>
        <pc:picChg chg="add mod">
          <ac:chgData name="Reza Nezami" userId="6cedb272-7f84-4470-96ed-832f323def52" providerId="ADAL" clId="{3D1DEEB0-058A-47E3-96BB-4F9C03F7715A}" dt="2023-05-23T23:00:12.826" v="1041" actId="14100"/>
          <ac:picMkLst>
            <pc:docMk/>
            <pc:sldMk cId="20884289" sldId="450"/>
            <ac:picMk id="5" creationId="{4383B660-47CC-B6C2-1139-0545B54EBF61}"/>
          </ac:picMkLst>
        </pc:picChg>
      </pc:sldChg>
      <pc:sldChg chg="del">
        <pc:chgData name="Reza Nezami" userId="6cedb272-7f84-4470-96ed-832f323def52" providerId="ADAL" clId="{3D1DEEB0-058A-47E3-96BB-4F9C03F7715A}" dt="2023-05-23T21:08:48.756" v="50" actId="47"/>
        <pc:sldMkLst>
          <pc:docMk/>
          <pc:sldMk cId="431391525" sldId="451"/>
        </pc:sldMkLst>
      </pc:sldChg>
      <pc:sldChg chg="addSp delSp modSp new mod ord">
        <pc:chgData name="Reza Nezami" userId="6cedb272-7f84-4470-96ed-832f323def52" providerId="ADAL" clId="{3D1DEEB0-058A-47E3-96BB-4F9C03F7715A}" dt="2023-05-23T23:18:45.402" v="1081"/>
        <pc:sldMkLst>
          <pc:docMk/>
          <pc:sldMk cId="925641133" sldId="451"/>
        </pc:sldMkLst>
        <pc:spChg chg="mod">
          <ac:chgData name="Reza Nezami" userId="6cedb272-7f84-4470-96ed-832f323def52" providerId="ADAL" clId="{3D1DEEB0-058A-47E3-96BB-4F9C03F7715A}" dt="2023-05-23T23:08:14.826" v="1076" actId="14100"/>
          <ac:spMkLst>
            <pc:docMk/>
            <pc:sldMk cId="925641133" sldId="451"/>
            <ac:spMk id="2" creationId="{D3D1B27F-FA90-DD05-A3E0-B36ACE59F090}"/>
          </ac:spMkLst>
        </pc:spChg>
        <pc:spChg chg="del">
          <ac:chgData name="Reza Nezami" userId="6cedb272-7f84-4470-96ed-832f323def52" providerId="ADAL" clId="{3D1DEEB0-058A-47E3-96BB-4F9C03F7715A}" dt="2023-05-23T23:07:56.803" v="1071"/>
          <ac:spMkLst>
            <pc:docMk/>
            <pc:sldMk cId="925641133" sldId="451"/>
            <ac:spMk id="3" creationId="{5A97ECBD-DC70-8BD3-E53D-44F421FEE8B4}"/>
          </ac:spMkLst>
        </pc:spChg>
        <pc:picChg chg="add mod">
          <ac:chgData name="Reza Nezami" userId="6cedb272-7f84-4470-96ed-832f323def52" providerId="ADAL" clId="{3D1DEEB0-058A-47E3-96BB-4F9C03F7715A}" dt="2023-05-23T23:08:22.578" v="1077" actId="14100"/>
          <ac:picMkLst>
            <pc:docMk/>
            <pc:sldMk cId="925641133" sldId="451"/>
            <ac:picMk id="5" creationId="{50737048-9848-3B85-AA2F-B105D85A9FEF}"/>
          </ac:picMkLst>
        </pc:picChg>
      </pc:sldChg>
      <pc:sldChg chg="modSp new mod">
        <pc:chgData name="Reza Nezami" userId="6cedb272-7f84-4470-96ed-832f323def52" providerId="ADAL" clId="{3D1DEEB0-058A-47E3-96BB-4F9C03F7715A}" dt="2023-05-23T23:34:09.333" v="1591" actId="114"/>
        <pc:sldMkLst>
          <pc:docMk/>
          <pc:sldMk cId="693826827" sldId="452"/>
        </pc:sldMkLst>
        <pc:spChg chg="mod">
          <ac:chgData name="Reza Nezami" userId="6cedb272-7f84-4470-96ed-832f323def52" providerId="ADAL" clId="{3D1DEEB0-058A-47E3-96BB-4F9C03F7715A}" dt="2023-05-23T23:19:22.698" v="1125" actId="20577"/>
          <ac:spMkLst>
            <pc:docMk/>
            <pc:sldMk cId="693826827" sldId="452"/>
            <ac:spMk id="2" creationId="{4535644F-AF69-EBA1-EA3B-40786E3D8132}"/>
          </ac:spMkLst>
        </pc:spChg>
        <pc:spChg chg="mod">
          <ac:chgData name="Reza Nezami" userId="6cedb272-7f84-4470-96ed-832f323def52" providerId="ADAL" clId="{3D1DEEB0-058A-47E3-96BB-4F9C03F7715A}" dt="2023-05-23T23:34:09.333" v="1591" actId="114"/>
          <ac:spMkLst>
            <pc:docMk/>
            <pc:sldMk cId="693826827" sldId="452"/>
            <ac:spMk id="3" creationId="{9CB91DFC-9163-CC1B-C188-704C2E9F1394}"/>
          </ac:spMkLst>
        </pc:spChg>
      </pc:sldChg>
      <pc:sldChg chg="del">
        <pc:chgData name="Reza Nezami" userId="6cedb272-7f84-4470-96ed-832f323def52" providerId="ADAL" clId="{3D1DEEB0-058A-47E3-96BB-4F9C03F7715A}" dt="2023-05-23T21:08:24.159" v="38" actId="47"/>
        <pc:sldMkLst>
          <pc:docMk/>
          <pc:sldMk cId="1455478129" sldId="452"/>
        </pc:sldMkLst>
      </pc:sldChg>
      <pc:sldChg chg="addSp delSp modSp new mod">
        <pc:chgData name="Reza Nezami" userId="6cedb272-7f84-4470-96ed-832f323def52" providerId="ADAL" clId="{3D1DEEB0-058A-47E3-96BB-4F9C03F7715A}" dt="2023-05-23T23:48:59.081" v="1602" actId="14100"/>
        <pc:sldMkLst>
          <pc:docMk/>
          <pc:sldMk cId="1531197005" sldId="453"/>
        </pc:sldMkLst>
        <pc:spChg chg="del">
          <ac:chgData name="Reza Nezami" userId="6cedb272-7f84-4470-96ed-832f323def52" providerId="ADAL" clId="{3D1DEEB0-058A-47E3-96BB-4F9C03F7715A}" dt="2023-05-23T23:48:33.466" v="1593" actId="478"/>
          <ac:spMkLst>
            <pc:docMk/>
            <pc:sldMk cId="1531197005" sldId="453"/>
            <ac:spMk id="2" creationId="{732CB7C2-1F97-0B34-725C-529C4154054F}"/>
          </ac:spMkLst>
        </pc:spChg>
        <pc:spChg chg="del mod">
          <ac:chgData name="Reza Nezami" userId="6cedb272-7f84-4470-96ed-832f323def52" providerId="ADAL" clId="{3D1DEEB0-058A-47E3-96BB-4F9C03F7715A}" dt="2023-05-23T23:48:42.048" v="1595"/>
          <ac:spMkLst>
            <pc:docMk/>
            <pc:sldMk cId="1531197005" sldId="453"/>
            <ac:spMk id="3" creationId="{727EDD9D-3C44-3918-0E86-5C0CC3C9D916}"/>
          </ac:spMkLst>
        </pc:spChg>
        <pc:picChg chg="add mod">
          <ac:chgData name="Reza Nezami" userId="6cedb272-7f84-4470-96ed-832f323def52" providerId="ADAL" clId="{3D1DEEB0-058A-47E3-96BB-4F9C03F7715A}" dt="2023-05-23T23:48:59.081" v="1602" actId="14100"/>
          <ac:picMkLst>
            <pc:docMk/>
            <pc:sldMk cId="1531197005" sldId="453"/>
            <ac:picMk id="5" creationId="{E396EDE6-C7C3-0609-446A-9EA3258AD7FC}"/>
          </ac:picMkLst>
        </pc:picChg>
      </pc:sldChg>
      <pc:sldChg chg="del">
        <pc:chgData name="Reza Nezami" userId="6cedb272-7f84-4470-96ed-832f323def52" providerId="ADAL" clId="{3D1DEEB0-058A-47E3-96BB-4F9C03F7715A}" dt="2023-05-23T21:08:26.501" v="39" actId="47"/>
        <pc:sldMkLst>
          <pc:docMk/>
          <pc:sldMk cId="2053156242" sldId="453"/>
        </pc:sldMkLst>
      </pc:sldChg>
      <pc:sldChg chg="del">
        <pc:chgData name="Reza Nezami" userId="6cedb272-7f84-4470-96ed-832f323def52" providerId="ADAL" clId="{3D1DEEB0-058A-47E3-96BB-4F9C03F7715A}" dt="2023-05-23T21:09:11.095" v="53" actId="47"/>
        <pc:sldMkLst>
          <pc:docMk/>
          <pc:sldMk cId="366082107" sldId="454"/>
        </pc:sldMkLst>
      </pc:sldChg>
      <pc:sldChg chg="modSp new mod">
        <pc:chgData name="Reza Nezami" userId="6cedb272-7f84-4470-96ed-832f323def52" providerId="ADAL" clId="{3D1DEEB0-058A-47E3-96BB-4F9C03F7715A}" dt="2023-05-23T23:55:00.500" v="1799" actId="27636"/>
        <pc:sldMkLst>
          <pc:docMk/>
          <pc:sldMk cId="1303739856" sldId="454"/>
        </pc:sldMkLst>
        <pc:spChg chg="mod">
          <ac:chgData name="Reza Nezami" userId="6cedb272-7f84-4470-96ed-832f323def52" providerId="ADAL" clId="{3D1DEEB0-058A-47E3-96BB-4F9C03F7715A}" dt="2023-05-23T23:54:45.249" v="1797" actId="14100"/>
          <ac:spMkLst>
            <pc:docMk/>
            <pc:sldMk cId="1303739856" sldId="454"/>
            <ac:spMk id="2" creationId="{51DB55F5-B459-4346-D9AE-A633D446522E}"/>
          </ac:spMkLst>
        </pc:spChg>
        <pc:spChg chg="mod">
          <ac:chgData name="Reza Nezami" userId="6cedb272-7f84-4470-96ed-832f323def52" providerId="ADAL" clId="{3D1DEEB0-058A-47E3-96BB-4F9C03F7715A}" dt="2023-05-23T23:55:00.500" v="1799" actId="27636"/>
          <ac:spMkLst>
            <pc:docMk/>
            <pc:sldMk cId="1303739856" sldId="454"/>
            <ac:spMk id="3" creationId="{4B101146-A189-A6B7-6C30-0B9EE99A17CE}"/>
          </ac:spMkLst>
        </pc:spChg>
      </pc:sldChg>
      <pc:sldChg chg="del">
        <pc:chgData name="Reza Nezami" userId="6cedb272-7f84-4470-96ed-832f323def52" providerId="ADAL" clId="{3D1DEEB0-058A-47E3-96BB-4F9C03F7715A}" dt="2023-05-23T21:08:29.726" v="40" actId="47"/>
        <pc:sldMkLst>
          <pc:docMk/>
          <pc:sldMk cId="1765438938" sldId="455"/>
        </pc:sldMkLst>
      </pc:sldChg>
      <pc:sldChg chg="del">
        <pc:chgData name="Reza Nezami" userId="6cedb272-7f84-4470-96ed-832f323def52" providerId="ADAL" clId="{3D1DEEB0-058A-47E3-96BB-4F9C03F7715A}" dt="2023-05-23T21:08:32.898" v="42" actId="47"/>
        <pc:sldMkLst>
          <pc:docMk/>
          <pc:sldMk cId="2028844954" sldId="456"/>
        </pc:sldMkLst>
      </pc:sldChg>
      <pc:sldChg chg="del">
        <pc:chgData name="Reza Nezami" userId="6cedb272-7f84-4470-96ed-832f323def52" providerId="ADAL" clId="{3D1DEEB0-058A-47E3-96BB-4F9C03F7715A}" dt="2023-05-23T21:09:08.192" v="51" actId="47"/>
        <pc:sldMkLst>
          <pc:docMk/>
          <pc:sldMk cId="333307556" sldId="457"/>
        </pc:sldMkLst>
      </pc:sldChg>
      <pc:sldChg chg="del">
        <pc:chgData name="Reza Nezami" userId="6cedb272-7f84-4470-96ed-832f323def52" providerId="ADAL" clId="{3D1DEEB0-058A-47E3-96BB-4F9C03F7715A}" dt="2023-05-23T21:09:09.120" v="52" actId="47"/>
        <pc:sldMkLst>
          <pc:docMk/>
          <pc:sldMk cId="4147426012" sldId="4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1T15:35:5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26 432,'-6'-13'1556,"1"4"-1134,6 9-418,-1 0 1,0 0-1,0-1 0,0 1 1,0 0-1,0 0 0,1 0 1,-1-1-1,0 1 1,0 0-1,0 0 0,1 0 1,-1-1-1,0 1 0,0 0 1,1 0-1,-1 0 1,0 0-1,0 0 0,1 0 1,-1 0-1,0 0 0,0-1 1,1 1-1,-1 0 1,0 0-1,0 0 0,1 0 1,-1 0-1,0 0 0,1 1 1,-1-1-1,0 0 1,1 0-1,1 0 519,-10 0-499,17 0-225,16 0-1380,-7 0 913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4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24575,'0'4'0,"0"12"0,0 7 0,0 4 0,0 2 0,0 2 0,0-1 0,0 4 0,5 1 0,1-1 0,0-6-8191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42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4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24575,'5'5'0,"0"1"0,-1 0 0,1 1 0,-1-1 0,0 1 0,-1 0 0,0 0 0,0 0 0,0 0 0,3 14 0,-2 6 0,4 49 0,1 9 0,7 24 0,-15-125 0,0 0 0,0 0 0,2 1 0,0-1 0,0 1 0,2-1 0,0 1 0,1 0 0,0 1 0,1-1 0,0 1 0,2 1 0,-1 0 0,19-21 0,-26 32 0,1 0 0,0 0 0,0 0 0,0 1 0,0-1 0,1 0 0,-1 1 0,0 0 0,1-1 0,-1 1 0,1 0 0,-1 0 0,1 1 0,0-1 0,-1 0 0,1 1 0,0 0 0,-1-1 0,1 1 0,0 0 0,4 1 0,-3 0 0,-1 0 0,1 1 0,-1-1 0,0 1 0,1 0 0,-1 0 0,0 0 0,0 0 0,0 1 0,0-1 0,-1 1 0,1 0 0,3 5 0,2 3 0,-1 1 0,0 0 0,-1 0 0,-1 0 0,0 0 0,0 1 0,4 23 0,-6-16 0,8 38 0,-10-55 0,0 1 0,0-1 0,0 0 0,0 0 0,1 0 0,-1 0 0,1 0 0,0 0 0,0 0 0,0-1 0,0 1 0,5 4 0,-6-7 0,1 1 0,-1-1 0,0 1 0,1-1 0,-1 0 0,1 0 0,-1 0 0,0 0 0,1 0 0,-1 0 0,1 0 0,-1-1 0,1 1 0,-1 0 0,0-1 0,1 1 0,-1-1 0,0 1 0,1-1 0,-1 0 0,0 0 0,0 1 0,0-1 0,0 0 0,0 0 0,2-2 0,30-30 0,-27 27 0,21-26 0,33-34 0,-57 63 0,1-1 0,0 1 0,0 0 0,0 0 0,1 1 0,-1-1 0,1 1 0,-1 0 0,1 0 0,0 0 0,0 1 0,0 0 0,8-1 0,-10 2 0,0 0 0,0 1 0,0-1 0,0 1 0,0 0 0,0 0 0,0 0 0,0 0 0,-1 1 0,1-1 0,0 1 0,-1 0 0,0 0 0,1 0 0,-1 0 0,0 0 0,0 0 0,0 0 0,0 1 0,0-1 0,0 1 0,-1-1 0,1 1 0,-1 0 0,0 0 0,1 3 0,5 12 0,-1 0 0,-1 0 0,3 22 0,-3-17 0,-4-17-195,0 0 0,1 0 0,0 0 0,0 0 0,1 0 0,5 9 0,7 4-6631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6 0,0 4 0,0 4 0,0 2 0,0 1 0,0 0 0,0 1 0,0-1 0,0 0 0,0-5-8191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0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24575,'4'0'0,"7"4"0,1 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24575,'-3'52'0,"-2"0"0,-3 0 0,-27 94 0,17-73 0,12-53 0,2 0 0,1 0 0,-1 35 0,4-49 0,0-1 0,0 1 0,0-1 0,1 1 0,0 0 0,1-1 0,-1 1 0,1-1 0,0 0 0,0 1 0,0-1 0,1 0 0,0 0 0,0-1 0,0 1 0,1-1 0,0 1 0,4 3 0,49 30-1365,-29-24-5461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24575,'548'0'-1365,"-524"0"-5461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1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24575,'126'2'0,"134"-4"0,-255 1 0,0 0 0,-1 0 0,1 0 0,-1-1 0,1 0 0,-1 0 0,0 0 0,0 0 0,0 0 0,0-1 0,0 0 0,0 0 0,-1 0 0,1 0 0,-1 0 0,0-1 0,0 0 0,0 1 0,0-1 0,-1 0 0,0 0 0,0-1 0,0 1 0,0 0 0,0-1 0,-1 1 0,0-1 0,0 1 0,0-1 0,-1 0 0,1-8 0,-2 12 0,1 0 0,0 0 0,-1 0 0,1 0 0,0 0 0,-1 0 0,0 0 0,1 0 0,-1 1 0,1-1 0,-1 0 0,0 0 0,0 0 0,1 1 0,-1-1 0,0 0 0,0 1 0,0-1 0,0 1 0,0-1 0,0 1 0,0-1 0,0 1 0,0 0 0,0-1 0,0 1 0,0 0 0,0 0 0,0 0 0,0 0 0,0 0 0,0 0 0,0 0 0,0 0 0,0 0 0,0 1 0,0-1 0,0 0 0,0 1 0,0-1 0,0 0 0,-2 2 0,-41 21 0,23-8 0,2 1 0,-1 1 0,2 1 0,1 0 0,-23 30 0,31-35 0,1-1 0,0 2 0,1-1 0,0 1 0,1 0 0,0 0 0,2 1 0,-1 0 0,2-1 0,-3 22 0,6-33 0,0-1 0,0 1 0,0 0 0,0 0 0,1-1 0,-1 1 0,1 0 0,-1-1 0,1 1 0,0 0 0,0-1 0,0 1 0,1-1 0,-1 0 0,1 1 0,-1-1 0,1 0 0,0 0 0,0 0 0,-1 0 0,2 0 0,-1 0 0,0-1 0,0 1 0,0-1 0,1 1 0,-1-1 0,1 0 0,-1 0 0,1 0 0,0 0 0,-1 0 0,4 0 0,10 2 0,0 0 0,1-2 0,-1 1 0,23-3 0,-24 1 0,-5 0-74,36 1-571,85-11-1,-96 3-6180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3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335 620 24575,'0'0'0,"1"0"0,-1 0 0,0 0 0,1-1 0,-1 1 0,0 0 0,0-1 0,1 1 0,-1 0 0,0 0 0,0-1 0,0 1 0,1-1 0,-1 1 0,0 0 0,0-1 0,0 1 0,0 0 0,0-1 0,0 1 0,0 0 0,0-1 0,0 1 0,0-1 0,0 1 0,0 0 0,0-1 0,0 1 0,0-1 0,0 1 0,0 0 0,0-1 0,-1 1 0,1 0 0,0-1 0,0 1 0,0 0 0,-1-1 0,1 1 0,0 0 0,0 0 0,-1-1 0,1 1 0,0 0 0,-1-1 0,-24-7 0,-28 3 0,42 5 0,-1 1 0,1 1 0,0 0 0,0 0 0,0 1 0,0 0 0,1 1 0,-1 1 0,1-1 0,0 1 0,0 1 0,0 0 0,1 1 0,0-1 0,0 2 0,1-1 0,0 1 0,-7 10 0,8-11 0,1 0 0,0 1 0,1 0 0,0 0 0,0 0 0,1 1 0,0 0 0,1 0 0,-1 0 0,2 0 0,-1 0 0,1 1 0,1-1 0,0 1 0,0-1 0,1 1 0,0-1 0,0 1 0,1 0 0,1-1 0,3 15 0,-4-21 0,0 0 0,0-1 0,0 1 0,0-1 0,0 1 0,0-1 0,1 1 0,0-1 0,-1 0 0,1 0 0,0 0 0,0 0 0,0 0 0,0 0 0,0 0 0,1-1 0,-1 1 0,0-1 0,1 0 0,-1 1 0,5 0 0,-3-1 0,0 0 0,1-1 0,-1 0 0,1 0 0,-1 0 0,0 0 0,1-1 0,-1 0 0,0 1 0,0-2 0,0 1 0,7-3 0,0-1 0,0-1 0,-1 0 0,1 0 0,-1-1 0,-1 0 0,1-1 0,-1 0 0,-1 0 0,10-12 0,2-13 0,-2 0 0,-2-1 0,-1-1 0,12-40 0,7-24 0,32-156 0,-60 228 0,17-44 0,-3 9 0,-9 26 0,-4 12 0,-1 1 0,4-26 0,-14 155 0,5-77 0,-1-1 0,-1 1 0,-2-1 0,-1 1 0,-12 43 0,8-45 0,1 1 0,2 1 0,0-1 0,1 30 0,2-38 0,-11 58-80,8-55 128,1 0 0,1 0 0,0 30 0,3-47-135,1 1 1,0-1-1,-1 0 0,2 1 0,-1-1 0,1 0 0,0 0 0,0 0 0,1 0 0,-1-1 0,2 1 0,-1-1 1,0 1-1,1-1 0,0 0 0,7 7 0,4 0-6739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4:5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2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24575,'386'21'0,"-145"1"0,69 6-1365,-276-23-5461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2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24575,'0'657'-1365,"0"-634"-5461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24575,'0'9'0,"0"9"0,0 4 0,0 5 0,0 1 0,0 1 0,0 0 0,0 0 0,0-1 0,0 1 0,0-2 0,0 1 0,0-1 0,0 0 0,0-4-8191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3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24575,'1'1'0,"0"-1"0,0 1 0,0-1 0,1 1 0,-1-1 0,0 1 0,0 0 0,0 0 0,0-1 0,0 1 0,0 0 0,0 0 0,0 0 0,-1 0 0,1 0 0,0 0 0,0 0 0,-1 1 0,1-1 0,-1 0 0,1 0 0,-1 0 0,0 1 0,1-1 0,-1 0 0,0 1 0,0 1 0,6 42 0,-6-40 0,2 189 0,-3-193 0,1 0 0,0 0 0,0 0 0,0 0 0,0-1 0,0 1 0,0 0 0,0 0 0,0 0 0,0 0 0,1 0 0,-1 0 0,0-1 0,1 1 0,-1 0 0,0 0 0,1 0 0,-1-1 0,1 1 0,-1 0 0,1-1 0,-1 1 0,1 0 0,0-1 0,-1 1 0,1-1 0,0 1 0,0 0 0,0-2 0,1 1 0,-1-1 0,0 1 0,0-1 0,0 0 0,0 1 0,0-1 0,0 0 0,0 0 0,-1 0 0,1 0 0,0 0 0,0 0 0,-1 0 0,1 0 0,0-1 0,25-51 0,-21 40 0,0 1 0,1 0 0,0 1 0,1-1 0,15-18 0,-20 28 0,0 0 0,0-1 0,-1 2 0,1-1 0,0 0 0,1 0 0,-1 1 0,0-1 0,0 1 0,1 0 0,-1-1 0,1 1 0,-1 0 0,1 0 0,-1 1 0,1-1 0,0 1 0,-1-1 0,1 1 0,0 0 0,0 0 0,-1 0 0,1 0 0,0 0 0,-1 1 0,1-1 0,0 1 0,-1 0 0,1 0 0,-1 0 0,1 0 0,-1 0 0,1 0 0,-1 1 0,4 2 0,-1 1 0,1-1 0,-1 1 0,0 1 0,0-1 0,0 1 0,-1-1 0,0 1 0,0 1 0,0-1 0,3 10 0,20 71 0,-15-45 0,-6-34 0,-2-19 0,3-39 0,-4 22 0,1 10 0,2 0 0,-1 1 0,2 0 0,1 0 0,0 0 0,1 1 0,15-22 0,-23 36 0,0 1 0,1-1 0,-1 1 0,1-1 0,-1 1 0,1-1 0,-1 1 0,1 0 0,0 0 0,-1 0 0,1 0 0,0 0 0,0 0 0,0 1 0,0-1 0,0 0 0,0 1 0,0 0 0,0-1 0,0 1 0,0 0 0,0 0 0,0 0 0,0 0 0,0 0 0,0 1 0,0-1 0,0 1 0,0-1 0,0 1 0,0 0 0,0 0 0,0 0 0,-1 0 0,1 0 0,0 0 0,0 0 0,-1 0 0,1 1 0,-1-1 0,0 1 0,1-1 0,0 3 0,8 7 0,-1 1 0,0 0 0,-1 1 0,10 20 0,-15-28 0,3 9 15,-1 0-1,0 0 0,-1 1 0,0-1 1,-2 1-1,1-1 0,-2 1 1,0 20-1,0-13-388,1-1 1,1-1-1,5 22 1,-3-24-6453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24575,'13'0'0,"1"1"0,-1 1 0,0 0 0,1 0 0,-1 1 0,0 1 0,22 9 0,-30-11 0,1 0 0,0 0 0,0 0 0,0-1 0,0 0 0,0-1 0,0 1 0,0-1 0,0 0 0,0 0 0,0-1 0,0 0 0,0 0 0,0 0 0,0-1 0,-1 0 0,12-5 0,-13 4 0,0 1 0,0-1 0,0 0 0,0 0 0,-1-1 0,1 1 0,-1-1 0,0 0 0,0 0 0,0 0 0,0 0 0,-1 0 0,1-1 0,-1 1 0,0-1 0,-1 1 0,1-1 0,-1 0 0,0 0 0,0 1 0,0-1 0,-1-7 0,1 10 0,-1 0 0,0 1 0,0-1 0,0 0 0,0 1 0,0-1 0,0 0 0,0 1 0,0-1 0,-1 0 0,1 1 0,0-1 0,-1 1 0,0-1 0,1 0 0,-1 1 0,0 0 0,0-1 0,0 1 0,0-1 0,0 1 0,0 0 0,0 0 0,0-1 0,-1 1 0,1 0 0,0 0 0,-1 0 0,1 1 0,-1-1 0,1 0 0,-1 0 0,1 1 0,-1-1 0,0 1 0,1-1 0,-1 1 0,1 0 0,-1 0 0,0 0 0,0 0 0,1 0 0,-1 0 0,0 0 0,1 0 0,-4 1 0,-2 1 0,-1 0 0,1 0 0,0 1 0,-1 0 0,1 0 0,1 1 0,-1-1 0,-12 10 0,7-1 0,0 1 0,1 0 0,0 0 0,1 1 0,0 0 0,1 1 0,1 0 0,1 0 0,0 1 0,0 0 0,2 0 0,0 0 0,1 1 0,1 0 0,0 0 0,1 0 0,1 0 0,1 0 0,3 28 0,-3-42 2,1-1 0,0 1 0,-1-1 0,1 0 0,0 1 0,1-1 0,-1 0 0,0 1 0,1-1 0,-1 0 0,1 0-1,0 0 1,-1 0 0,1-1 0,0 1 0,0 0 0,0-1 0,1 1 0,-1-1 0,5 2 0,2 0-43,0 0 0,0 0 0,1-1 1,12 1-1,10 3-1161,-12-1-5624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3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24575,'5'-5'0,"10"-1"0,8 0 0,9 1 0,8 2 0,7 1 0,0 1 0,-3 0 0,-5 1 0,-4 0 0,-4 1 0,-6-1-8191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5:02:3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24575,'-2'32'0,"-1"1"0,-14 56 0,4-25 0,-5 26 0,8-43 0,1 0 0,3 0 0,0 54 0,6-97 0,0 8 0,0 1 0,1 0 0,0 0 0,1-1 0,0 1 0,5 13 0,-6-23 0,1 1 0,0-1 0,0 1 0,0-1 0,0 0 0,1 0 0,-1 0 0,1 0 0,0 0 0,0 0 0,0-1 0,0 1 0,1-1 0,-1 0 0,0 0 0,1 0 0,0-1 0,-1 1 0,1-1 0,0 0 0,0 0 0,0 0 0,0 0 0,4 0 0,56 4 22,-1-3 0,76-7 0,-10 0-1453,-100 5-5395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622D-8CD0-4F4B-948D-7604F7A54AA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F7F0E-B647-4C25-AE0D-02453114D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DD7A-F774-76D3-5079-EC1AE48E8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05A0-2B3D-2F8D-D25A-CCE89799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BF80-2A66-042C-97CF-3D899CD2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D560-CEE7-BE9F-9806-AD490AC6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91CA9-D380-601A-D021-E545569D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16C-5347-F7E3-DEC8-7D08B0BE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DAD17-B8BE-7C03-3A77-C705AC3F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7904-05A4-A1E8-09AC-0AA3CDBC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5E73-DCA7-7F4E-288B-1A0A171A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044B1-3066-7A21-6281-B6BE630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C3DCB-325B-7E16-3A43-81023C89C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36562-E3FA-7391-B3AA-9B09CAD95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4DE16-56EB-D62B-2AFC-3291A3A4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F77F-DB40-E22B-5A77-B925E234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2EB7-1609-5A97-D9CA-04D0AD3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6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942E-2A9E-4DDD-D724-A6D6B988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7B95-99A8-504A-8BAD-44913611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F40E0-4089-0B31-EC4B-D70F365D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55249-B951-E050-91AB-05055CC5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98CF-3D85-DA58-9A29-3268639D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135F-073A-FD1C-1DA8-FE041AF7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6E959-0061-D9C2-B076-A30BF321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7531-08F9-0F50-EB81-53268A3F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AEEF-94F8-A728-4D92-6A3DD4A0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E3A2-BE1A-2EEC-508C-BDA1B676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88A0-C731-E596-3C92-F7ADB76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85EB0-85DF-9F08-31B7-056F06FA0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3D817-1D81-D814-4595-C5288D4CF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BA837-40FA-8A3A-F060-88F630F2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A7BAC-10C7-1E9A-B211-C9D05FEB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49DF6-CCA5-E576-7353-DE6E7D9D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438-4C7B-88AD-B7D7-7F3991D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FCE0-4E59-73BD-3844-078337E9F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D5854-0A77-C989-07FB-1CE955EC5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56029-ADAB-7E46-CF27-DC7EEDED6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6C374-3E9A-39F4-10AA-264E0E035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7E6B9-A696-6FAF-7863-D12C69E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C1368-5B69-9766-69B7-75390AA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2B831-3962-AC4E-5912-1DF61290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8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3EEF-2248-F7CF-0734-98010B43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F9A10-7C17-0390-1F7E-30591962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7AE4D-04B8-F55F-EDC8-C755EF21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418D-1DA3-510B-353B-A494E72B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3CD8-5EBE-0341-B4CE-6556ADB7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2E11A-3972-E9EA-1818-FCF94B30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57D0-41D0-404A-6E36-30D3579B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BBEC-A5E6-81B6-8E08-D7854070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57C4-41F3-4DE5-8DD2-53093DE6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8D4EF-F8FA-29BB-8BE9-ED25AAF6E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7EF37-6438-2DC8-ABCA-BD6F86C6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D8C9B-DEFF-92EF-A9AA-639ABD16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3D2F9-6034-1731-CCB5-E314C037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5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7CFC-0763-417F-5BB3-97034E60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3B765-922A-EC18-FDC8-D202F677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3AA98-5757-C401-B77B-F0260D83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ABAF-218F-9F5E-0FB6-F8D1E1B4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FE067-0DAA-03E8-8BEF-C99207E0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F575-D293-AFD2-10A2-EDC98E27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0A2CE-A6A0-DBD0-E51A-E61BA880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01441-7750-86CC-4CD0-F8E4D94D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5FA6F-3F36-22B5-A7AE-382A7991A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F1656-3931-47DF-BBFD-9BACAC5FCDE3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0A33-8639-BF8D-82E3-B6A32616A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52411-A3E0-83C0-E6F0-FB8BB374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.xml"/><Relationship Id="rId5" Type="http://schemas.openxmlformats.org/officeDocument/2006/relationships/image" Target="../media/image29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70.png"/><Relationship Id="rId26" Type="http://schemas.openxmlformats.org/officeDocument/2006/relationships/customXml" Target="../ink/ink14.xml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34" Type="http://schemas.openxmlformats.org/officeDocument/2006/relationships/customXml" Target="../ink/ink18.xml"/><Relationship Id="rId7" Type="http://schemas.openxmlformats.org/officeDocument/2006/relationships/customXml" Target="../ink/ink4.xml"/><Relationship Id="rId12" Type="http://schemas.openxmlformats.org/officeDocument/2006/relationships/image" Target="../media/image67.png"/><Relationship Id="rId17" Type="http://schemas.openxmlformats.org/officeDocument/2006/relationships/customXml" Target="../ink/ink9.xml"/><Relationship Id="rId25" Type="http://schemas.openxmlformats.org/officeDocument/2006/relationships/image" Target="../media/image73.png"/><Relationship Id="rId33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image" Target="../media/image72.png"/><Relationship Id="rId28" Type="http://schemas.openxmlformats.org/officeDocument/2006/relationships/customXml" Target="../ink/ink15.xml"/><Relationship Id="rId10" Type="http://schemas.openxmlformats.org/officeDocument/2006/relationships/image" Target="../media/image66.png"/><Relationship Id="rId19" Type="http://schemas.openxmlformats.org/officeDocument/2006/relationships/customXml" Target="../ink/ink10.xml"/><Relationship Id="rId31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customXml" Target="../ink/ink5.xml"/><Relationship Id="rId14" Type="http://schemas.openxmlformats.org/officeDocument/2006/relationships/image" Target="../media/image68.png"/><Relationship Id="rId22" Type="http://schemas.openxmlformats.org/officeDocument/2006/relationships/customXml" Target="../ink/ink12.xml"/><Relationship Id="rId27" Type="http://schemas.openxmlformats.org/officeDocument/2006/relationships/image" Target="../media/image74.png"/><Relationship Id="rId30" Type="http://schemas.openxmlformats.org/officeDocument/2006/relationships/customXml" Target="../ink/ink16.xml"/><Relationship Id="rId35" Type="http://schemas.openxmlformats.org/officeDocument/2006/relationships/image" Target="../media/image78.png"/><Relationship Id="rId8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264" y="2063495"/>
            <a:ext cx="5599175" cy="4468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771" rIns="0" bIns="0" rtlCol="0">
            <a:spAutoFit/>
          </a:bodyPr>
          <a:lstStyle/>
          <a:p>
            <a:pPr marL="147637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99"/>
                </a:solidFill>
              </a:rPr>
              <a:t>C</a:t>
            </a:r>
            <a:r>
              <a:rPr lang="en-US" dirty="0">
                <a:solidFill>
                  <a:srgbClr val="333399"/>
                </a:solidFill>
              </a:rPr>
              <a:t>MPT310</a:t>
            </a:r>
            <a:r>
              <a:rPr dirty="0">
                <a:solidFill>
                  <a:srgbClr val="333399"/>
                </a:solidFill>
              </a:rPr>
              <a:t>:</a:t>
            </a:r>
            <a:r>
              <a:rPr spc="-5" dirty="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Artificial </a:t>
            </a:r>
            <a:r>
              <a:rPr spc="-10" dirty="0">
                <a:solidFill>
                  <a:srgbClr val="333399"/>
                </a:solidFill>
              </a:rPr>
              <a:t>Intelligence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5775" y="1303020"/>
            <a:ext cx="36023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Local Search + </a:t>
            </a:r>
            <a:r>
              <a:rPr sz="3200" spc="-10" dirty="0">
                <a:latin typeface="Calibri"/>
                <a:cs typeface="Calibri"/>
              </a:rPr>
              <a:t>Games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5015" y="5511291"/>
            <a:ext cx="3771900" cy="3924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[These</a:t>
            </a:r>
            <a:r>
              <a:rPr sz="12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slides</a:t>
            </a:r>
            <a:r>
              <a:rPr sz="120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adapted</a:t>
            </a:r>
            <a:r>
              <a:rPr sz="12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FFFFFF"/>
                </a:solidFill>
                <a:latin typeface="Palatino Linotype"/>
                <a:cs typeface="Palatino Linotype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Stuart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Russell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Dawn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Song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, and Angela Liu and </a:t>
            </a:r>
            <a:r>
              <a:rPr lang="en-US" sz="1200" spc="-10" dirty="0" err="1">
                <a:solidFill>
                  <a:srgbClr val="FFFFFF"/>
                </a:solidFill>
                <a:latin typeface="Calibri"/>
                <a:cs typeface="Calibri"/>
              </a:rPr>
              <a:t>Yanlai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 Yang</a:t>
            </a:r>
            <a:r>
              <a:rPr sz="12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]</a:t>
            </a:r>
            <a:endParaRPr sz="12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ED94-74BF-90E0-5FA9-795D9F69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07"/>
            <a:ext cx="10515600" cy="945060"/>
          </a:xfrm>
        </p:spPr>
        <p:txBody>
          <a:bodyPr>
            <a:normAutofit/>
          </a:bodyPr>
          <a:lstStyle/>
          <a:p>
            <a:r>
              <a:rPr lang="en-US" sz="3600" dirty="0"/>
              <a:t>Example: 8Queens solution with Hill Climbing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898C-1C35-4246-76FA-EBF15E77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060"/>
            <a:ext cx="10515600" cy="4921369"/>
          </a:xfrm>
        </p:spPr>
        <p:txBody>
          <a:bodyPr/>
          <a:lstStyle/>
          <a:p>
            <a:r>
              <a:rPr lang="en-US" dirty="0"/>
              <a:t>Starting from a complete state (all 8 queens randomly assigned)</a:t>
            </a:r>
          </a:p>
          <a:p>
            <a:endParaRPr lang="en-US" dirty="0"/>
          </a:p>
        </p:txBody>
      </p:sp>
      <p:pic>
        <p:nvPicPr>
          <p:cNvPr id="5" name="Picture 4" descr="A picture containing text, square, crossword puzzle, screenshot&#10;&#10;Description automatically generated">
            <a:extLst>
              <a:ext uri="{FF2B5EF4-FFF2-40B4-BE49-F238E27FC236}">
                <a16:creationId xmlns:a16="http://schemas.microsoft.com/office/drawing/2014/main" id="{CDFD40B2-06F5-A2A6-7F02-27408A1D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749"/>
            <a:ext cx="9603469" cy="59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5188" y="80654"/>
            <a:ext cx="10515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1355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Local Search in Continuous Space</a:t>
            </a:r>
            <a:br>
              <a:rPr lang="en-US" sz="3200" dirty="0"/>
            </a:br>
            <a:r>
              <a:rPr sz="3200" dirty="0"/>
              <a:t>Example: Siting</a:t>
            </a:r>
            <a:r>
              <a:rPr sz="3200" spc="10" dirty="0"/>
              <a:t> </a:t>
            </a:r>
            <a:r>
              <a:rPr sz="3200" dirty="0"/>
              <a:t>airports</a:t>
            </a:r>
            <a:r>
              <a:rPr sz="3200" spc="5" dirty="0"/>
              <a:t> </a:t>
            </a:r>
            <a:r>
              <a:rPr sz="3200" dirty="0"/>
              <a:t>in</a:t>
            </a:r>
            <a:r>
              <a:rPr sz="3200" spc="10" dirty="0"/>
              <a:t> </a:t>
            </a:r>
            <a:r>
              <a:rPr sz="3200" spc="-10" dirty="0"/>
              <a:t>Romania</a:t>
            </a:r>
          </a:p>
        </p:txBody>
      </p:sp>
      <p:sp>
        <p:nvSpPr>
          <p:cNvPr id="3" name="object 3"/>
          <p:cNvSpPr/>
          <p:nvPr/>
        </p:nvSpPr>
        <p:spPr>
          <a:xfrm>
            <a:off x="4389297" y="3715338"/>
            <a:ext cx="1321435" cy="1672589"/>
          </a:xfrm>
          <a:custGeom>
            <a:avLst/>
            <a:gdLst/>
            <a:ahLst/>
            <a:cxnLst/>
            <a:rect l="l" t="t" r="r" b="b"/>
            <a:pathLst>
              <a:path w="1321435" h="1672589">
                <a:moveTo>
                  <a:pt x="0" y="0"/>
                </a:moveTo>
                <a:lnTo>
                  <a:pt x="1320894" y="1672157"/>
                </a:lnTo>
              </a:path>
            </a:pathLst>
          </a:custGeom>
          <a:ln w="139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21396" y="5175151"/>
            <a:ext cx="56324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Urziceni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1481" y="5012389"/>
            <a:ext cx="53086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Hirsova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7071" y="6008036"/>
            <a:ext cx="422909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Eforie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2818" y="2180833"/>
            <a:ext cx="44767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Neamt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8668" y="1871815"/>
            <a:ext cx="505459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Oradea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4029" y="2542651"/>
            <a:ext cx="464184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Zerind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681" y="3002470"/>
            <a:ext cx="35687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Arad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1275" y="4094316"/>
            <a:ext cx="67945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Timisoara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5658" y="4592959"/>
            <a:ext cx="40640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Lugoj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4393" y="5130338"/>
            <a:ext cx="58864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Mehadia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448" y="6043747"/>
            <a:ext cx="53911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Craiova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1659" y="3344340"/>
            <a:ext cx="35687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Sibiu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7256" y="3376669"/>
            <a:ext cx="53911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Fagaras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99574" y="4542156"/>
            <a:ext cx="422909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Pitesti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5846" y="3693405"/>
            <a:ext cx="43116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Vaslui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67314" y="2827073"/>
            <a:ext cx="25781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20" dirty="0">
                <a:solidFill>
                  <a:srgbClr val="231F20"/>
                </a:solidFill>
                <a:latin typeface="Times New Roman"/>
                <a:cs typeface="Times New Roman"/>
              </a:rPr>
              <a:t>Iasi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0724" y="4016696"/>
            <a:ext cx="100647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231F20"/>
                </a:solidFill>
                <a:latin typeface="Times New Roman"/>
                <a:cs typeface="Times New Roman"/>
              </a:rPr>
              <a:t>Rimnicu</a:t>
            </a:r>
            <a:r>
              <a:rPr sz="1150" b="1" spc="8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Vilcea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15926" y="2488952"/>
            <a:ext cx="2251075" cy="3388995"/>
            <a:chOff x="5715926" y="2488952"/>
            <a:chExt cx="2251075" cy="3388995"/>
          </a:xfrm>
        </p:grpSpPr>
        <p:sp>
          <p:nvSpPr>
            <p:cNvPr id="22" name="object 22"/>
            <p:cNvSpPr/>
            <p:nvPr/>
          </p:nvSpPr>
          <p:spPr>
            <a:xfrm>
              <a:off x="5722911" y="5075601"/>
              <a:ext cx="2237105" cy="795655"/>
            </a:xfrm>
            <a:custGeom>
              <a:avLst/>
              <a:gdLst/>
              <a:ahLst/>
              <a:cxnLst/>
              <a:rect l="l" t="t" r="r" b="b"/>
              <a:pathLst>
                <a:path w="2237104" h="795654">
                  <a:moveTo>
                    <a:pt x="0" y="323235"/>
                  </a:moveTo>
                  <a:lnTo>
                    <a:pt x="756382" y="45234"/>
                  </a:lnTo>
                </a:path>
                <a:path w="2237104" h="795654">
                  <a:moveTo>
                    <a:pt x="1829668" y="0"/>
                  </a:moveTo>
                  <a:lnTo>
                    <a:pt x="2236985" y="795210"/>
                  </a:lnTo>
                </a:path>
              </a:pathLst>
            </a:custGeom>
            <a:ln w="1396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60172" y="5120836"/>
              <a:ext cx="953769" cy="0"/>
            </a:xfrm>
            <a:custGeom>
              <a:avLst/>
              <a:gdLst/>
              <a:ahLst/>
              <a:cxnLst/>
              <a:rect l="l" t="t" r="r" b="b"/>
              <a:pathLst>
                <a:path w="953770">
                  <a:moveTo>
                    <a:pt x="0" y="0"/>
                  </a:moveTo>
                  <a:lnTo>
                    <a:pt x="953635" y="0"/>
                  </a:lnTo>
                </a:path>
              </a:pathLst>
            </a:custGeom>
            <a:ln w="1396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6955" y="2495937"/>
              <a:ext cx="1429385" cy="2586355"/>
            </a:xfrm>
            <a:custGeom>
              <a:avLst/>
              <a:gdLst/>
              <a:ahLst/>
              <a:cxnLst/>
              <a:rect l="l" t="t" r="r" b="b"/>
              <a:pathLst>
                <a:path w="1429384" h="2586354">
                  <a:moveTo>
                    <a:pt x="711166" y="2586088"/>
                  </a:moveTo>
                  <a:lnTo>
                    <a:pt x="1428813" y="1312439"/>
                  </a:lnTo>
                </a:path>
                <a:path w="1429384" h="2586354">
                  <a:moveTo>
                    <a:pt x="1428813" y="1228395"/>
                  </a:moveTo>
                  <a:lnTo>
                    <a:pt x="911603" y="433165"/>
                  </a:lnTo>
                </a:path>
                <a:path w="1429384" h="2586354">
                  <a:moveTo>
                    <a:pt x="911603" y="394374"/>
                  </a:moveTo>
                  <a:lnTo>
                    <a:pt x="0" y="0"/>
                  </a:lnTo>
                </a:path>
              </a:pathLst>
            </a:custGeom>
            <a:ln w="1396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716654" y="5520500"/>
            <a:ext cx="67119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Bucharest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0813" y="1927152"/>
            <a:ext cx="6743065" cy="4354195"/>
            <a:chOff x="1300813" y="1927152"/>
            <a:chExt cx="6743065" cy="4354195"/>
          </a:xfrm>
        </p:grpSpPr>
        <p:sp>
          <p:nvSpPr>
            <p:cNvPr id="27" name="object 27"/>
            <p:cNvSpPr/>
            <p:nvPr/>
          </p:nvSpPr>
          <p:spPr>
            <a:xfrm>
              <a:off x="1352370" y="1978708"/>
              <a:ext cx="4370705" cy="4254500"/>
            </a:xfrm>
            <a:custGeom>
              <a:avLst/>
              <a:gdLst/>
              <a:ahLst/>
              <a:cxnLst/>
              <a:rect l="l" t="t" r="r" b="b"/>
              <a:pathLst>
                <a:path w="4370705" h="4254500">
                  <a:moveTo>
                    <a:pt x="556001" y="0"/>
                  </a:moveTo>
                  <a:lnTo>
                    <a:pt x="239209" y="556020"/>
                  </a:lnTo>
                </a:path>
                <a:path w="4370705" h="4254500">
                  <a:moveTo>
                    <a:pt x="239209" y="556020"/>
                  </a:moveTo>
                  <a:lnTo>
                    <a:pt x="0" y="1112021"/>
                  </a:lnTo>
                </a:path>
                <a:path w="4370705" h="4254500">
                  <a:moveTo>
                    <a:pt x="0" y="1150812"/>
                  </a:moveTo>
                  <a:lnTo>
                    <a:pt x="38791" y="2262834"/>
                  </a:lnTo>
                </a:path>
                <a:path w="4370705" h="4254500">
                  <a:moveTo>
                    <a:pt x="77582" y="2301625"/>
                  </a:moveTo>
                  <a:lnTo>
                    <a:pt x="1034439" y="2702480"/>
                  </a:lnTo>
                </a:path>
                <a:path w="4370705" h="4254500">
                  <a:moveTo>
                    <a:pt x="1034439" y="2741271"/>
                  </a:moveTo>
                  <a:lnTo>
                    <a:pt x="1073230" y="3258519"/>
                  </a:lnTo>
                </a:path>
                <a:path w="4370705" h="4254500">
                  <a:moveTo>
                    <a:pt x="1629250" y="1590459"/>
                  </a:moveTo>
                  <a:lnTo>
                    <a:pt x="594792" y="38791"/>
                  </a:lnTo>
                </a:path>
                <a:path w="4370705" h="4254500">
                  <a:moveTo>
                    <a:pt x="38791" y="1112021"/>
                  </a:moveTo>
                  <a:lnTo>
                    <a:pt x="1629250" y="1590459"/>
                  </a:lnTo>
                </a:path>
                <a:path w="4370705" h="4254500">
                  <a:moveTo>
                    <a:pt x="1984852" y="2224043"/>
                  </a:moveTo>
                  <a:lnTo>
                    <a:pt x="1655117" y="1629250"/>
                  </a:lnTo>
                </a:path>
                <a:path w="4370705" h="4254500">
                  <a:moveTo>
                    <a:pt x="1073230" y="3297292"/>
                  </a:moveTo>
                  <a:lnTo>
                    <a:pt x="1034439" y="3814520"/>
                  </a:lnTo>
                </a:path>
                <a:path w="4370705" h="4254500">
                  <a:moveTo>
                    <a:pt x="1073230" y="3853293"/>
                  </a:moveTo>
                  <a:lnTo>
                    <a:pt x="2262852" y="3976129"/>
                  </a:lnTo>
                </a:path>
                <a:path w="4370705" h="4254500">
                  <a:moveTo>
                    <a:pt x="2262852" y="3976129"/>
                  </a:moveTo>
                  <a:lnTo>
                    <a:pt x="2030086" y="2340435"/>
                  </a:lnTo>
                </a:path>
                <a:path w="4370705" h="4254500">
                  <a:moveTo>
                    <a:pt x="1674503" y="1629250"/>
                  </a:moveTo>
                  <a:lnTo>
                    <a:pt x="3019291" y="1706832"/>
                  </a:lnTo>
                </a:path>
                <a:path w="4370705" h="4254500">
                  <a:moveTo>
                    <a:pt x="2023624" y="2301625"/>
                  </a:moveTo>
                  <a:lnTo>
                    <a:pt x="3180918" y="2857645"/>
                  </a:lnTo>
                </a:path>
                <a:path w="4370705" h="4254500">
                  <a:moveTo>
                    <a:pt x="2308106" y="4014920"/>
                  </a:moveTo>
                  <a:lnTo>
                    <a:pt x="3219709" y="2902899"/>
                  </a:lnTo>
                </a:path>
                <a:path w="4370705" h="4254500">
                  <a:moveTo>
                    <a:pt x="3258463" y="2857645"/>
                  </a:moveTo>
                  <a:lnTo>
                    <a:pt x="4331731" y="3420127"/>
                  </a:lnTo>
                </a:path>
                <a:path w="4370705" h="4254500">
                  <a:moveTo>
                    <a:pt x="4370541" y="3458937"/>
                  </a:moveTo>
                  <a:lnTo>
                    <a:pt x="3976129" y="4254148"/>
                  </a:lnTo>
                </a:path>
              </a:pathLst>
            </a:custGeom>
            <a:ln w="1396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73191" y="5916065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73191" y="5916065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98431" y="419951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595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595" y="119613"/>
                  </a:lnTo>
                  <a:lnTo>
                    <a:pt x="119595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98431" y="419951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614"/>
                  </a:moveTo>
                  <a:lnTo>
                    <a:pt x="119595" y="119614"/>
                  </a:lnTo>
                  <a:lnTo>
                    <a:pt x="119595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3264" y="6152034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614"/>
                  </a:lnTo>
                  <a:lnTo>
                    <a:pt x="119613" y="119614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83264" y="6152034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614"/>
                  </a:moveTo>
                  <a:lnTo>
                    <a:pt x="119614" y="119614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40558" y="503999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613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613" y="119613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40558" y="5039994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614"/>
                  </a:moveTo>
                  <a:lnTo>
                    <a:pt x="119614" y="119614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30067" y="480080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576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576" y="119613"/>
                  </a:lnTo>
                  <a:lnTo>
                    <a:pt x="119576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30066" y="480080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614"/>
                  </a:moveTo>
                  <a:lnTo>
                    <a:pt x="119576" y="119614"/>
                  </a:lnTo>
                  <a:lnTo>
                    <a:pt x="119576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22899" y="2418359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583" y="0"/>
                  </a:moveTo>
                  <a:lnTo>
                    <a:pt x="0" y="0"/>
                  </a:lnTo>
                  <a:lnTo>
                    <a:pt x="0" y="77190"/>
                  </a:lnTo>
                  <a:lnTo>
                    <a:pt x="0" y="119621"/>
                  </a:lnTo>
                  <a:lnTo>
                    <a:pt x="119583" y="119621"/>
                  </a:lnTo>
                  <a:lnTo>
                    <a:pt x="119583" y="77190"/>
                  </a:lnTo>
                  <a:lnTo>
                    <a:pt x="11958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22911" y="2418355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614"/>
                  </a:moveTo>
                  <a:lnTo>
                    <a:pt x="119576" y="119614"/>
                  </a:lnTo>
                  <a:lnTo>
                    <a:pt x="119576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32851" y="364673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32851" y="364673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6808" y="5191955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86809" y="5191956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44778" y="5751179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595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595" y="119595"/>
                  </a:lnTo>
                  <a:lnTo>
                    <a:pt x="119595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44777" y="5751179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595" y="119595"/>
                  </a:lnTo>
                  <a:lnTo>
                    <a:pt x="119595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44778" y="4642398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595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595" y="119595"/>
                  </a:lnTo>
                  <a:lnTo>
                    <a:pt x="119595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44777" y="4642398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595" y="119595"/>
                  </a:lnTo>
                  <a:lnTo>
                    <a:pt x="119595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10338" y="305195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10338" y="305195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49129" y="419951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613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613" y="119613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9129" y="4199511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614"/>
                  </a:moveTo>
                  <a:lnTo>
                    <a:pt x="119614" y="119614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52788" y="249269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52788" y="249269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66358" y="193667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66358" y="193667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42829" y="3530376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613" y="119613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42829" y="3530376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614"/>
                  </a:moveTo>
                  <a:lnTo>
                    <a:pt x="119614" y="119614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14624" y="5835242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595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595" y="119595"/>
                  </a:lnTo>
                  <a:lnTo>
                    <a:pt x="119595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14625" y="5835242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595"/>
                  </a:moveTo>
                  <a:lnTo>
                    <a:pt x="119595" y="119595"/>
                  </a:lnTo>
                  <a:lnTo>
                    <a:pt x="119595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13807" y="503999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576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576" y="119613"/>
                  </a:lnTo>
                  <a:lnTo>
                    <a:pt x="119576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13807" y="5039994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614"/>
                  </a:moveTo>
                  <a:lnTo>
                    <a:pt x="119576" y="119614"/>
                  </a:lnTo>
                  <a:lnTo>
                    <a:pt x="119576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72228" y="3713549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613" y="0"/>
                  </a:moveTo>
                  <a:lnTo>
                    <a:pt x="0" y="0"/>
                  </a:lnTo>
                  <a:lnTo>
                    <a:pt x="0" y="119576"/>
                  </a:lnTo>
                  <a:lnTo>
                    <a:pt x="119613" y="119576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172228" y="3713550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576"/>
                  </a:moveTo>
                  <a:lnTo>
                    <a:pt x="119614" y="119576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76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673305" y="2848280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119613" y="0"/>
                  </a:moveTo>
                  <a:lnTo>
                    <a:pt x="0" y="0"/>
                  </a:lnTo>
                  <a:lnTo>
                    <a:pt x="0" y="119613"/>
                  </a:lnTo>
                  <a:lnTo>
                    <a:pt x="119613" y="119613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673305" y="2848280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119614"/>
                  </a:moveTo>
                  <a:lnTo>
                    <a:pt x="119614" y="119614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614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45290" y="535682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119613" y="0"/>
                  </a:moveTo>
                  <a:lnTo>
                    <a:pt x="0" y="0"/>
                  </a:lnTo>
                  <a:lnTo>
                    <a:pt x="0" y="119595"/>
                  </a:lnTo>
                  <a:lnTo>
                    <a:pt x="119613" y="119595"/>
                  </a:lnTo>
                  <a:lnTo>
                    <a:pt x="119613" y="0"/>
                  </a:lnTo>
                  <a:close/>
                </a:path>
              </a:pathLst>
            </a:custGeom>
            <a:solidFill>
              <a:srgbClr val="A70A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45291" y="5356823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4">
                  <a:moveTo>
                    <a:pt x="0" y="119595"/>
                  </a:moveTo>
                  <a:lnTo>
                    <a:pt x="119614" y="119595"/>
                  </a:lnTo>
                  <a:lnTo>
                    <a:pt x="119614" y="0"/>
                  </a:lnTo>
                  <a:lnTo>
                    <a:pt x="0" y="0"/>
                  </a:lnTo>
                  <a:lnTo>
                    <a:pt x="0" y="119595"/>
                  </a:lnTo>
                  <a:close/>
                </a:path>
              </a:pathLst>
            </a:custGeom>
            <a:ln w="186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563426" y="2085360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71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265313" y="2686503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75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79085" y="3609448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118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690657" y="4510939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111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93472" y="4888162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70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53055" y="5373615"/>
            <a:ext cx="610870" cy="5175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65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75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Drobeta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89218" y="5678214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120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517359" y="2612757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151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052237" y="3097545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140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01171" y="3444078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99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43200" y="3806402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80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812461" y="4623569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97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76194" y="5143815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101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157770" y="4470267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211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30091" y="5449527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138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565896" y="5091075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146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978960" y="5071857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85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452342" y="5763262"/>
            <a:ext cx="530860" cy="5283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695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90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15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Giurgiu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97402" y="4908721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98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54198" y="4373577"/>
            <a:ext cx="24892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142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60272" y="3212559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92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269326" y="2497146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87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843323" y="5378164"/>
            <a:ext cx="174625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5" dirty="0">
                <a:solidFill>
                  <a:srgbClr val="231F20"/>
                </a:solidFill>
                <a:latin typeface="Times New Roman"/>
                <a:cs typeface="Times New Roman"/>
              </a:rPr>
              <a:t>86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52187" y="1124203"/>
            <a:ext cx="11574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Place</a:t>
            </a:r>
            <a:r>
              <a:rPr sz="2400" spc="-4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3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airports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minimize</a:t>
            </a:r>
            <a:r>
              <a:rPr sz="2400" spc="-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sum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squared</a:t>
            </a:r>
            <a:r>
              <a:rPr sz="24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distances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from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each</a:t>
            </a:r>
            <a:r>
              <a:rPr sz="24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city</a:t>
            </a:r>
            <a:r>
              <a:rPr sz="2400" spc="-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its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2060"/>
                </a:solidFill>
                <a:latin typeface="Calibri"/>
                <a:cs typeface="Calibri"/>
              </a:rPr>
              <a:t>nearest</a:t>
            </a:r>
            <a:r>
              <a:rPr sz="2400" spc="-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Calibri"/>
                <a:cs typeface="Calibri"/>
              </a:rPr>
              <a:t>airport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18607" y="1805940"/>
            <a:ext cx="3433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Airport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locations</a:t>
            </a:r>
            <a:endParaRPr sz="2000">
              <a:latin typeface="Calibri"/>
              <a:cs typeface="Calibri"/>
            </a:endParaRPr>
          </a:p>
          <a:p>
            <a:pPr marL="952500">
              <a:lnSpc>
                <a:spcPct val="100000"/>
              </a:lnSpc>
            </a:pPr>
            <a:r>
              <a:rPr sz="2000" b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2000" b="1" spc="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2000" spc="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0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1950" baseline="-17094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20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1950" baseline="-17094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0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1950" baseline="-17094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20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1950" baseline="-17094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000" i="1" spc="-10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1950" spc="-15" baseline="-17094" dirty="0">
                <a:solidFill>
                  <a:srgbClr val="CE00BB"/>
                </a:solidFill>
                <a:latin typeface="Calibri"/>
                <a:cs typeface="Calibri"/>
              </a:rPr>
              <a:t>3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2000" i="1" spc="-10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1950" spc="-15" baseline="-17094" dirty="0">
                <a:solidFill>
                  <a:srgbClr val="CE00BB"/>
                </a:solidFill>
                <a:latin typeface="Calibri"/>
                <a:cs typeface="Calibri"/>
              </a:rPr>
              <a:t>3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918607" y="2720340"/>
            <a:ext cx="30753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City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locations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000" i="1" spc="-10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1950" i="1" spc="-15" baseline="-17094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2000" i="1" spc="-10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1950" i="1" spc="-15" baseline="-17094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1950" i="1" baseline="-17094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1950" i="1" spc="240" baseline="-17094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cities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closest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airport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spc="-50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Objective: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minimize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610882" y="44719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CE00BB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975757" y="4242307"/>
            <a:ext cx="4107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44039" algn="l"/>
              </a:tabLst>
            </a:pP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400" b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2400" spc="-1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2000" spc="-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E00BB"/>
                </a:solidFill>
                <a:latin typeface="Symbol"/>
                <a:cs typeface="Symbol"/>
              </a:rPr>
              <a:t></a:t>
            </a:r>
            <a:r>
              <a:rPr sz="2400" i="1" baseline="-17361" dirty="0">
                <a:solidFill>
                  <a:srgbClr val="CE00BB"/>
                </a:solidFill>
                <a:latin typeface="Arial"/>
                <a:cs typeface="Arial"/>
              </a:rPr>
              <a:t>a</a:t>
            </a:r>
            <a:r>
              <a:rPr sz="2400" i="1" spc="284" baseline="-17361" dirty="0">
                <a:solidFill>
                  <a:srgbClr val="CE00B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CE00BB"/>
                </a:solidFill>
                <a:latin typeface="Symbol"/>
                <a:cs typeface="Symbol"/>
              </a:rPr>
              <a:t></a:t>
            </a:r>
            <a:r>
              <a:rPr sz="2400" i="1" spc="-30" baseline="-17361" dirty="0">
                <a:solidFill>
                  <a:srgbClr val="CE00BB"/>
                </a:solidFill>
                <a:latin typeface="Arial"/>
                <a:cs typeface="Arial"/>
              </a:rPr>
              <a:t>c</a:t>
            </a:r>
            <a:r>
              <a:rPr sz="2400" spc="-30" baseline="-17361" dirty="0">
                <a:solidFill>
                  <a:srgbClr val="CE00BB"/>
                </a:solidFill>
                <a:latin typeface="Symbol"/>
                <a:cs typeface="Symbol"/>
              </a:rPr>
              <a:t></a:t>
            </a:r>
            <a:r>
              <a:rPr sz="2400" i="1" spc="-30" baseline="-17361" dirty="0">
                <a:solidFill>
                  <a:srgbClr val="CE00BB"/>
                </a:solidFill>
                <a:latin typeface="Arial"/>
                <a:cs typeface="Arial"/>
              </a:rPr>
              <a:t>C</a:t>
            </a:r>
            <a:r>
              <a:rPr sz="2400" i="1" baseline="-17361" dirty="0">
                <a:solidFill>
                  <a:srgbClr val="CE00BB"/>
                </a:solidFill>
                <a:latin typeface="Arial"/>
                <a:cs typeface="Arial"/>
              </a:rPr>
              <a:t>	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2400" i="1" baseline="-17361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2400" i="1" spc="225" baseline="-17361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2400" i="1" spc="-3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2400" i="1" baseline="-17361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2400" baseline="24305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sz="2400" spc="232" baseline="2430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+</a:t>
            </a:r>
            <a:r>
              <a:rPr sz="2400" spc="-3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2400" i="1" baseline="-17361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2400" i="1" spc="225" baseline="-17361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2400" i="1" spc="-2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2400" i="1" spc="-30" baseline="-17361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2400" spc="-2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2400" spc="-30" baseline="24305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endParaRPr sz="2400" baseline="24305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333500" y="1953687"/>
            <a:ext cx="6677025" cy="4300855"/>
            <a:chOff x="1333500" y="1953687"/>
            <a:chExt cx="6677025" cy="4300855"/>
          </a:xfrm>
        </p:grpSpPr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1605" y="3695700"/>
              <a:ext cx="177800" cy="1778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040" y="5727699"/>
              <a:ext cx="177800" cy="1778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9715" y="3234089"/>
              <a:ext cx="177800" cy="1778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398540" y="3132315"/>
              <a:ext cx="348615" cy="598805"/>
            </a:xfrm>
            <a:custGeom>
              <a:avLst/>
              <a:gdLst/>
              <a:ahLst/>
              <a:cxnLst/>
              <a:rect l="l" t="t" r="r" b="b"/>
              <a:pathLst>
                <a:path w="348614" h="598804">
                  <a:moveTo>
                    <a:pt x="348083" y="59840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36640" y="3838482"/>
              <a:ext cx="310515" cy="395605"/>
            </a:xfrm>
            <a:custGeom>
              <a:avLst/>
              <a:gdLst/>
              <a:ahLst/>
              <a:cxnLst/>
              <a:rect l="l" t="t" r="r" b="b"/>
              <a:pathLst>
                <a:path w="310514" h="395604">
                  <a:moveTo>
                    <a:pt x="309983" y="0"/>
                  </a:moveTo>
                  <a:lnTo>
                    <a:pt x="0" y="395427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54387" y="3594192"/>
              <a:ext cx="1110615" cy="136525"/>
            </a:xfrm>
            <a:custGeom>
              <a:avLst/>
              <a:gdLst/>
              <a:ahLst/>
              <a:cxnLst/>
              <a:rect l="l" t="t" r="r" b="b"/>
              <a:pathLst>
                <a:path w="1110614" h="136525">
                  <a:moveTo>
                    <a:pt x="0" y="136525"/>
                  </a:moveTo>
                  <a:lnTo>
                    <a:pt x="1110384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74940" y="2514599"/>
              <a:ext cx="34290" cy="732790"/>
            </a:xfrm>
            <a:custGeom>
              <a:avLst/>
              <a:gdLst/>
              <a:ahLst/>
              <a:cxnLst/>
              <a:rect l="l" t="t" r="r" b="b"/>
              <a:pathLst>
                <a:path w="34289" h="732789">
                  <a:moveTo>
                    <a:pt x="0" y="0"/>
                  </a:moveTo>
                  <a:lnTo>
                    <a:pt x="33676" y="732189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21140" y="3322989"/>
              <a:ext cx="1311275" cy="358775"/>
            </a:xfrm>
            <a:custGeom>
              <a:avLst/>
              <a:gdLst/>
              <a:ahLst/>
              <a:cxnLst/>
              <a:rect l="l" t="t" r="r" b="b"/>
              <a:pathLst>
                <a:path w="1311275" h="358775">
                  <a:moveTo>
                    <a:pt x="0" y="358470"/>
                  </a:moveTo>
                  <a:lnTo>
                    <a:pt x="1311275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862497" y="3376870"/>
              <a:ext cx="1332230" cy="398780"/>
            </a:xfrm>
            <a:custGeom>
              <a:avLst/>
              <a:gdLst/>
              <a:ahLst/>
              <a:cxnLst/>
              <a:rect l="l" t="t" r="r" b="b"/>
              <a:pathLst>
                <a:path w="1332229" h="398779">
                  <a:moveTo>
                    <a:pt x="1332052" y="39842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884815" y="2916070"/>
              <a:ext cx="805180" cy="407034"/>
            </a:xfrm>
            <a:custGeom>
              <a:avLst/>
              <a:gdLst/>
              <a:ahLst/>
              <a:cxnLst/>
              <a:rect l="l" t="t" r="r" b="b"/>
              <a:pathLst>
                <a:path w="805179" h="407035">
                  <a:moveTo>
                    <a:pt x="0" y="406919"/>
                  </a:moveTo>
                  <a:lnTo>
                    <a:pt x="805002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674642" y="5816599"/>
              <a:ext cx="2024380" cy="161925"/>
            </a:xfrm>
            <a:custGeom>
              <a:avLst/>
              <a:gdLst/>
              <a:ahLst/>
              <a:cxnLst/>
              <a:rect l="l" t="t" r="r" b="b"/>
              <a:pathLst>
                <a:path w="2024379" h="161925">
                  <a:moveTo>
                    <a:pt x="0" y="161925"/>
                  </a:moveTo>
                  <a:lnTo>
                    <a:pt x="2024098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851140" y="5816599"/>
              <a:ext cx="2083435" cy="82550"/>
            </a:xfrm>
            <a:custGeom>
              <a:avLst/>
              <a:gdLst/>
              <a:ahLst/>
              <a:cxnLst/>
              <a:rect l="l" t="t" r="r" b="b"/>
              <a:pathLst>
                <a:path w="2083434" h="82550">
                  <a:moveTo>
                    <a:pt x="0" y="0"/>
                  </a:moveTo>
                  <a:lnTo>
                    <a:pt x="2083185" y="8255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828821" y="5129260"/>
              <a:ext cx="648335" cy="633730"/>
            </a:xfrm>
            <a:custGeom>
              <a:avLst/>
              <a:gdLst/>
              <a:ahLst/>
              <a:cxnLst/>
              <a:rect l="l" t="t" r="r" b="b"/>
              <a:pathLst>
                <a:path w="648335" h="633729">
                  <a:moveTo>
                    <a:pt x="0" y="633457"/>
                  </a:moveTo>
                  <a:lnTo>
                    <a:pt x="648178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80854" y="5892799"/>
              <a:ext cx="394335" cy="323850"/>
            </a:xfrm>
            <a:custGeom>
              <a:avLst/>
              <a:gdLst/>
              <a:ahLst/>
              <a:cxnLst/>
              <a:rect l="l" t="t" r="r" b="b"/>
              <a:pathLst>
                <a:path w="394335" h="323850">
                  <a:moveTo>
                    <a:pt x="0" y="323520"/>
                  </a:moveTo>
                  <a:lnTo>
                    <a:pt x="394086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732416" y="5445079"/>
              <a:ext cx="42545" cy="295910"/>
            </a:xfrm>
            <a:custGeom>
              <a:avLst/>
              <a:gdLst/>
              <a:ahLst/>
              <a:cxnLst/>
              <a:rect l="l" t="t" r="r" b="b"/>
              <a:pathLst>
                <a:path w="42545" h="295910">
                  <a:moveTo>
                    <a:pt x="42524" y="29532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950" y="1953687"/>
              <a:ext cx="76200" cy="762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259" y="2514599"/>
              <a:ext cx="76200" cy="7620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0" y="3067274"/>
              <a:ext cx="76200" cy="762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4771" y="3556092"/>
              <a:ext cx="76200" cy="7620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6100" y="3670300"/>
              <a:ext cx="76200" cy="762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00" y="4222750"/>
              <a:ext cx="76200" cy="762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4225" y="4222750"/>
              <a:ext cx="76200" cy="762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664075"/>
              <a:ext cx="76200" cy="762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4550" y="3737199"/>
              <a:ext cx="76200" cy="762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9817" y="2877969"/>
              <a:ext cx="76200" cy="762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6840" y="2438399"/>
              <a:ext cx="76200" cy="762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6650" y="5210174"/>
              <a:ext cx="76200" cy="762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5768974"/>
              <a:ext cx="76200" cy="762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8442" y="5940424"/>
              <a:ext cx="76200" cy="762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7899" y="4822825"/>
              <a:ext cx="76200" cy="762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4325" y="5861049"/>
              <a:ext cx="76200" cy="762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4" y="5057775"/>
              <a:ext cx="76200" cy="762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5840" y="5064220"/>
              <a:ext cx="76200" cy="762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7375" y="5380037"/>
              <a:ext cx="76200" cy="762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4654" y="6178219"/>
              <a:ext cx="76200" cy="76200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638299" y="2579640"/>
              <a:ext cx="108585" cy="1151255"/>
            </a:xfrm>
            <a:custGeom>
              <a:avLst/>
              <a:gdLst/>
              <a:ahLst/>
              <a:cxnLst/>
              <a:rect l="l" t="t" r="r" b="b"/>
              <a:pathLst>
                <a:path w="108585" h="1151254">
                  <a:moveTo>
                    <a:pt x="108324" y="1151077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00505" y="2018728"/>
              <a:ext cx="150495" cy="1689735"/>
            </a:xfrm>
            <a:custGeom>
              <a:avLst/>
              <a:gdLst/>
              <a:ahLst/>
              <a:cxnLst/>
              <a:rect l="l" t="t" r="r" b="b"/>
              <a:pathLst>
                <a:path w="150494" h="1689735">
                  <a:moveTo>
                    <a:pt x="0" y="1689671"/>
                  </a:moveTo>
                  <a:lnTo>
                    <a:pt x="150485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54387" y="3838481"/>
              <a:ext cx="552450" cy="826135"/>
            </a:xfrm>
            <a:custGeom>
              <a:avLst/>
              <a:gdLst/>
              <a:ahLst/>
              <a:cxnLst/>
              <a:rect l="l" t="t" r="r" b="b"/>
              <a:pathLst>
                <a:path w="552450" h="826135">
                  <a:moveTo>
                    <a:pt x="552262" y="82559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800506" y="3860800"/>
              <a:ext cx="617855" cy="1360805"/>
            </a:xfrm>
            <a:custGeom>
              <a:avLst/>
              <a:gdLst/>
              <a:ahLst/>
              <a:cxnLst/>
              <a:rect l="l" t="t" r="r" b="b"/>
              <a:pathLst>
                <a:path w="617855" h="1360804">
                  <a:moveTo>
                    <a:pt x="617303" y="136053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800506" y="3860799"/>
              <a:ext cx="579755" cy="1919605"/>
            </a:xfrm>
            <a:custGeom>
              <a:avLst/>
              <a:gdLst/>
              <a:ahLst/>
              <a:cxnLst/>
              <a:rect l="l" t="t" r="r" b="b"/>
              <a:pathLst>
                <a:path w="579755" h="1919604">
                  <a:moveTo>
                    <a:pt x="579203" y="191933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876706" y="3784600"/>
              <a:ext cx="1459230" cy="449580"/>
            </a:xfrm>
            <a:custGeom>
              <a:avLst/>
              <a:gdLst/>
              <a:ahLst/>
              <a:cxnLst/>
              <a:rect l="l" t="t" r="r" b="b"/>
              <a:pathLst>
                <a:path w="1459229" h="449579">
                  <a:moveTo>
                    <a:pt x="1458678" y="44930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595999" y="4899025"/>
              <a:ext cx="1125220" cy="864235"/>
            </a:xfrm>
            <a:custGeom>
              <a:avLst/>
              <a:gdLst/>
              <a:ahLst/>
              <a:cxnLst/>
              <a:rect l="l" t="t" r="r" b="b"/>
              <a:pathLst>
                <a:path w="1125220" h="864235">
                  <a:moveTo>
                    <a:pt x="0" y="0"/>
                  </a:moveTo>
                  <a:lnTo>
                    <a:pt x="1125059" y="863693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28821" y="5122815"/>
              <a:ext cx="1722120" cy="640080"/>
            </a:xfrm>
            <a:custGeom>
              <a:avLst/>
              <a:gdLst/>
              <a:ahLst/>
              <a:cxnLst/>
              <a:rect l="l" t="t" r="r" b="b"/>
              <a:pathLst>
                <a:path w="1722120" h="640079">
                  <a:moveTo>
                    <a:pt x="0" y="639902"/>
                  </a:moveTo>
                  <a:lnTo>
                    <a:pt x="1721561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-15" dirty="0"/>
              <a:t> </a:t>
            </a:r>
            <a:r>
              <a:rPr dirty="0"/>
              <a:t>a continuous</a:t>
            </a:r>
            <a:r>
              <a:rPr spc="-5" dirty="0"/>
              <a:t> </a:t>
            </a:r>
            <a:r>
              <a:rPr dirty="0"/>
              <a:t>state/action</a:t>
            </a:r>
            <a:r>
              <a:rPr spc="-5" dirty="0"/>
              <a:t> </a:t>
            </a:r>
            <a:r>
              <a:rPr spc="-10" dirty="0"/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20775"/>
            <a:ext cx="11387455" cy="330263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Discretize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 it!</a:t>
            </a:r>
            <a:endParaRPr sz="3200">
              <a:latin typeface="Calibri"/>
              <a:cs typeface="Calibri"/>
            </a:endParaRPr>
          </a:p>
          <a:p>
            <a:pPr marL="926465" lvl="1" indent="-513715">
              <a:lnSpc>
                <a:spcPct val="100000"/>
              </a:lnSpc>
              <a:spcBef>
                <a:spcPts val="610"/>
              </a:spcBef>
              <a:buFont typeface="Arial"/>
              <a:buChar char="■"/>
              <a:tabLst>
                <a:tab pos="926465" algn="l"/>
                <a:tab pos="927100" algn="l"/>
              </a:tabLst>
            </a:pPr>
            <a:r>
              <a:rPr sz="2800" dirty="0">
                <a:latin typeface="Calibri"/>
                <a:cs typeface="Calibri"/>
              </a:rPr>
              <a:t>Define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grid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 increment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950" i="1" spc="-110" dirty="0">
                <a:solidFill>
                  <a:srgbClr val="CE00BB"/>
                </a:solidFill>
                <a:latin typeface="Symbol"/>
                <a:cs typeface="Symbol"/>
              </a:rPr>
              <a:t></a:t>
            </a:r>
            <a:r>
              <a:rPr sz="2950" spc="-100" dirty="0">
                <a:solidFill>
                  <a:srgbClr val="CE00BB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discrete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algorithms</a:t>
            </a:r>
            <a:endParaRPr sz="280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Choose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random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perturbations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to the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3200">
              <a:latin typeface="Calibri"/>
              <a:cs typeface="Calibri"/>
            </a:endParaRPr>
          </a:p>
          <a:p>
            <a:pPr marL="926465" indent="-513715">
              <a:lnSpc>
                <a:spcPct val="100000"/>
              </a:lnSpc>
              <a:spcBef>
                <a:spcPts val="760"/>
              </a:spcBef>
              <a:buAutoNum type="alphaLcPeriod"/>
              <a:tabLst>
                <a:tab pos="926465" algn="l"/>
                <a:tab pos="927100" algn="l"/>
              </a:tabLst>
            </a:pPr>
            <a:r>
              <a:rPr sz="2800" spc="-10" dirty="0">
                <a:latin typeface="Calibri"/>
                <a:cs typeface="Calibri"/>
              </a:rPr>
              <a:t>First-</a:t>
            </a:r>
            <a:r>
              <a:rPr sz="2800" dirty="0">
                <a:latin typeface="Calibri"/>
                <a:cs typeface="Calibri"/>
              </a:rPr>
              <a:t>choice</a:t>
            </a:r>
            <a:r>
              <a:rPr sz="2800" spc="-10" dirty="0">
                <a:latin typeface="Calibri"/>
                <a:cs typeface="Calibri"/>
              </a:rPr>
              <a:t> hill-</a:t>
            </a:r>
            <a:r>
              <a:rPr sz="2800" dirty="0">
                <a:latin typeface="Calibri"/>
                <a:cs typeface="Calibri"/>
              </a:rPr>
              <a:t>climbing: keep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trying until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something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improves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926465" indent="-513715">
              <a:lnSpc>
                <a:spcPct val="100000"/>
              </a:lnSpc>
              <a:spcBef>
                <a:spcPts val="625"/>
              </a:spcBef>
              <a:buAutoNum type="alphaLcPeriod"/>
              <a:tabLst>
                <a:tab pos="926465" algn="l"/>
                <a:tab pos="927100" algn="l"/>
              </a:tabLst>
            </a:pPr>
            <a:r>
              <a:rPr sz="2800" dirty="0">
                <a:latin typeface="Calibri"/>
                <a:cs typeface="Calibri"/>
              </a:rPr>
              <a:t>Simulated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annealing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52641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3.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	Compute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gradient of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b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200" spc="1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analytically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100"/>
              </a:spcBef>
            </a:pPr>
            <a:r>
              <a:rPr dirty="0"/>
              <a:t>Finding</a:t>
            </a:r>
            <a:r>
              <a:rPr spc="-20" dirty="0"/>
              <a:t> </a:t>
            </a:r>
            <a:r>
              <a:rPr dirty="0"/>
              <a:t>extrema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continuous</a:t>
            </a:r>
            <a:r>
              <a:rPr spc="-5" dirty="0"/>
              <a:t> </a:t>
            </a:r>
            <a:r>
              <a:rPr spc="-10" dirty="0"/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35" y="1306066"/>
            <a:ext cx="9979665" cy="486613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65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Gradient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vector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spc="170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spc="17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b="1" spc="170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200" spc="17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200" spc="-1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3200" spc="-1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f/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baseline="-18518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3200" spc="-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f/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3200" spc="-1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f/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,</a:t>
            </a:r>
            <a:r>
              <a:rPr sz="3200" spc="-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CE00BB"/>
                </a:solidFill>
                <a:latin typeface="Calibri"/>
                <a:cs typeface="Calibri"/>
              </a:rPr>
              <a:t>…)</a:t>
            </a:r>
            <a:r>
              <a:rPr sz="2400" spc="-37" baseline="41666" dirty="0">
                <a:solidFill>
                  <a:srgbClr val="CE00BB"/>
                </a:solidFill>
                <a:latin typeface="Calibri"/>
                <a:cs typeface="Calibri"/>
              </a:rPr>
              <a:t>T</a:t>
            </a:r>
            <a:endParaRPr sz="2400" baseline="41666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770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32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airports,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b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200" spc="-1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3200" spc="-2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CE00BB"/>
                </a:solidFill>
                <a:latin typeface="Symbol"/>
                <a:cs typeface="Symbol"/>
              </a:rPr>
              <a:t></a:t>
            </a:r>
            <a:r>
              <a:rPr sz="3150" i="1" spc="-44" baseline="-18518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3150" i="1" spc="359" baseline="-18518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Symbol"/>
                <a:cs typeface="Symbol"/>
              </a:rPr>
              <a:t>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baseline="-18518" dirty="0">
                <a:solidFill>
                  <a:srgbClr val="CE00BB"/>
                </a:solidFill>
                <a:latin typeface="Symbol"/>
                <a:cs typeface="Symbol"/>
              </a:rPr>
              <a:t>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i="1" baseline="-34391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3150" i="1" spc="367" baseline="-34391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3150" i="1" spc="359" baseline="-18518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3200" i="1" spc="-2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150" baseline="26455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r>
              <a:rPr sz="3150" spc="359" baseline="2645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+</a:t>
            </a:r>
            <a:r>
              <a:rPr sz="3200" spc="-1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a</a:t>
            </a:r>
            <a:r>
              <a:rPr sz="3150" i="1" spc="359" baseline="-18518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3200" i="1" spc="-25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spc="-20" dirty="0">
                <a:solidFill>
                  <a:srgbClr val="CE00BB"/>
                </a:solidFill>
                <a:latin typeface="Calibri"/>
                <a:cs typeface="Calibri"/>
              </a:rPr>
              <a:t>y</a:t>
            </a:r>
            <a:r>
              <a:rPr sz="3150" i="1" spc="-30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200" spc="-2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150" spc="-30" baseline="26455" dirty="0">
                <a:solidFill>
                  <a:srgbClr val="CE00BB"/>
                </a:solidFill>
                <a:latin typeface="Calibri"/>
                <a:cs typeface="Calibri"/>
              </a:rPr>
              <a:t>2</a:t>
            </a:r>
            <a:endParaRPr sz="3150" baseline="26455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770"/>
              </a:spcBef>
              <a:buClr>
                <a:srgbClr val="333399"/>
              </a:buClr>
              <a:buFont typeface="Arial"/>
              <a:buChar char="■"/>
              <a:tabLst>
                <a:tab pos="381000" algn="l"/>
              </a:tabLst>
            </a:pP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f/</a:t>
            </a:r>
            <a:r>
              <a:rPr lang="en-US"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baseline="-18518" dirty="0">
                <a:solidFill>
                  <a:srgbClr val="CE00BB"/>
                </a:solidFill>
                <a:latin typeface="Calibri"/>
                <a:cs typeface="Calibri"/>
              </a:rPr>
              <a:t>1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3200" spc="-229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Symbol"/>
                <a:cs typeface="Symbol"/>
              </a:rPr>
              <a:t>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baseline="-18518" dirty="0">
                <a:solidFill>
                  <a:srgbClr val="CE00BB"/>
                </a:solidFill>
                <a:latin typeface="Symbol"/>
                <a:cs typeface="Symbol"/>
              </a:rPr>
              <a:t>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i="1" baseline="-34391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150" i="1" spc="352" baseline="-34391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2(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150" i="1" spc="359" baseline="-18518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3200" i="1" spc="-3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spc="-25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spc="-37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200" spc="-25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840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At an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extremum, </a:t>
            </a:r>
            <a:r>
              <a:rPr sz="3200" spc="170" dirty="0">
                <a:solidFill>
                  <a:srgbClr val="CE00BB"/>
                </a:solidFill>
                <a:latin typeface="Symbol"/>
                <a:cs typeface="Symbol"/>
              </a:rPr>
              <a:t></a:t>
            </a:r>
            <a:r>
              <a:rPr sz="3200" i="1" spc="170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spc="17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b="1" spc="170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200" spc="170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r>
              <a:rPr sz="3200" spc="1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3200" spc="1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CE00BB"/>
                </a:solidFill>
                <a:latin typeface="Calibri"/>
                <a:cs typeface="Calibri"/>
              </a:rPr>
              <a:t>0</a:t>
            </a:r>
            <a:endParaRPr sz="3200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765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sometimes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solve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closed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form: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baseline="-18518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150" spc="37" baseline="-18518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=</a:t>
            </a:r>
            <a:r>
              <a:rPr sz="3200" spc="-229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dirty="0">
                <a:solidFill>
                  <a:srgbClr val="CE00BB"/>
                </a:solidFill>
                <a:latin typeface="Symbol"/>
                <a:cs typeface="Symbol"/>
              </a:rPr>
              <a:t>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baseline="-18518" dirty="0">
                <a:solidFill>
                  <a:srgbClr val="CE00BB"/>
                </a:solidFill>
                <a:latin typeface="Symbol"/>
                <a:cs typeface="Symbol"/>
              </a:rPr>
              <a:t></a:t>
            </a:r>
            <a:r>
              <a:rPr sz="3150" i="1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i="1" baseline="-34391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150" i="1" spc="382" baseline="-34391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i="1" spc="-10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150" i="1" spc="-15" baseline="-18518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200" spc="-10" dirty="0">
                <a:solidFill>
                  <a:srgbClr val="CE00BB"/>
                </a:solidFill>
                <a:latin typeface="Calibri"/>
                <a:cs typeface="Calibri"/>
              </a:rPr>
              <a:t>)/|</a:t>
            </a:r>
            <a:r>
              <a:rPr sz="3200" i="1" spc="-10" dirty="0">
                <a:solidFill>
                  <a:srgbClr val="CE00BB"/>
                </a:solidFill>
                <a:latin typeface="Calibri"/>
                <a:cs typeface="Calibri"/>
              </a:rPr>
              <a:t>C</a:t>
            </a:r>
            <a:r>
              <a:rPr sz="3150" spc="-15" baseline="-18518" dirty="0">
                <a:solidFill>
                  <a:srgbClr val="CE00BB"/>
                </a:solidFill>
                <a:latin typeface="Calibri"/>
                <a:cs typeface="Calibri"/>
              </a:rPr>
              <a:t>1</a:t>
            </a:r>
            <a:r>
              <a:rPr sz="3200" spc="-10" dirty="0">
                <a:solidFill>
                  <a:srgbClr val="CE00BB"/>
                </a:solidFill>
                <a:latin typeface="Calibri"/>
                <a:cs typeface="Calibri"/>
              </a:rPr>
              <a:t>|</a:t>
            </a:r>
            <a:endParaRPr sz="3200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675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Is this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local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or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global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minimum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spc="-25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840"/>
              </a:spcBef>
              <a:buFont typeface="Arial"/>
              <a:buChar char="■"/>
              <a:tabLst>
                <a:tab pos="3810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Gradient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descent: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E00BB"/>
                </a:solidFill>
                <a:latin typeface="Calibri"/>
                <a:cs typeface="Calibri"/>
              </a:rPr>
              <a:t>x </a:t>
            </a:r>
            <a:r>
              <a:rPr sz="3200" spc="865" dirty="0">
                <a:solidFill>
                  <a:srgbClr val="CE00BB"/>
                </a:solidFill>
                <a:latin typeface="Symbol"/>
                <a:cs typeface="Symbol"/>
              </a:rPr>
              <a:t></a:t>
            </a:r>
            <a:r>
              <a:rPr sz="3200" spc="-80" dirty="0">
                <a:solidFill>
                  <a:srgbClr val="CE00BB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CE00BB"/>
                </a:solidFill>
                <a:latin typeface="Calibri"/>
                <a:cs typeface="Calibri"/>
              </a:rPr>
              <a:t>x </a:t>
            </a:r>
            <a:r>
              <a:rPr sz="3200" dirty="0">
                <a:solidFill>
                  <a:srgbClr val="CE00BB"/>
                </a:solidFill>
                <a:latin typeface="Calibri"/>
                <a:cs typeface="Calibri"/>
              </a:rPr>
              <a:t>-</a:t>
            </a:r>
            <a:r>
              <a:rPr sz="3200" spc="-10" dirty="0">
                <a:solidFill>
                  <a:srgbClr val="CE00BB"/>
                </a:solidFill>
                <a:latin typeface="Calibri"/>
                <a:cs typeface="Calibri"/>
              </a:rPr>
              <a:t> </a:t>
            </a:r>
            <a:r>
              <a:rPr sz="3200" spc="135" dirty="0">
                <a:solidFill>
                  <a:srgbClr val="CE00BB"/>
                </a:solidFill>
                <a:latin typeface="Symbol"/>
                <a:cs typeface="Symbol"/>
              </a:rPr>
              <a:t></a:t>
            </a:r>
            <a:r>
              <a:rPr sz="3200" i="1" spc="135" dirty="0">
                <a:solidFill>
                  <a:srgbClr val="CE00BB"/>
                </a:solidFill>
                <a:latin typeface="Calibri"/>
                <a:cs typeface="Calibri"/>
              </a:rPr>
              <a:t>f</a:t>
            </a:r>
            <a:r>
              <a:rPr sz="3200" spc="135" dirty="0">
                <a:solidFill>
                  <a:srgbClr val="CE00BB"/>
                </a:solidFill>
                <a:latin typeface="Calibri"/>
                <a:cs typeface="Calibri"/>
              </a:rPr>
              <a:t>(</a:t>
            </a:r>
            <a:r>
              <a:rPr sz="3200" b="1" spc="135" dirty="0">
                <a:solidFill>
                  <a:srgbClr val="CE00BB"/>
                </a:solidFill>
                <a:latin typeface="Calibri"/>
                <a:cs typeface="Calibri"/>
              </a:rPr>
              <a:t>x</a:t>
            </a:r>
            <a:r>
              <a:rPr sz="3200" spc="135" dirty="0">
                <a:solidFill>
                  <a:srgbClr val="CE00BB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  <a:p>
            <a:pPr marL="781050" lvl="1" indent="-285750">
              <a:lnSpc>
                <a:spcPct val="100000"/>
              </a:lnSpc>
              <a:spcBef>
                <a:spcPts val="660"/>
              </a:spcBef>
              <a:buFont typeface="Arial"/>
              <a:buChar char="■"/>
              <a:tabLst>
                <a:tab pos="781050" algn="l"/>
              </a:tabLst>
            </a:pPr>
            <a:r>
              <a:rPr sz="2800" dirty="0">
                <a:latin typeface="Calibri"/>
                <a:cs typeface="Calibri"/>
              </a:rPr>
              <a:t>Huge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finding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extrema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gradients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2636" y="1309115"/>
            <a:ext cx="9359265" cy="379078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20"/>
              </a:lnSpc>
              <a:spcBef>
                <a:spcPts val="240"/>
              </a:spcBef>
              <a:buFont typeface="Arial"/>
              <a:buChar char="■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Many configuration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optimization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be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formulated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as local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"/>
              <a:buChar char="■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General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families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algorithms:</a:t>
            </a:r>
            <a:endParaRPr sz="32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"/>
              <a:buChar char="■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Hill-</a:t>
            </a:r>
            <a:r>
              <a:rPr sz="2800" dirty="0">
                <a:latin typeface="Calibri"/>
                <a:cs typeface="Calibri"/>
              </a:rPr>
              <a:t>climbing,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continuous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optimization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Font typeface="Arial"/>
              <a:buChar char="■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Genetic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algorithms: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break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recombine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Many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machine learning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algorithms are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local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searches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90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4184" y="2234183"/>
            <a:ext cx="5093208" cy="2740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>
                <a:latin typeface="Calibri"/>
                <a:cs typeface="Calibri"/>
              </a:rPr>
              <a:t>Games:</a:t>
            </a:r>
            <a:r>
              <a:rPr lang="en-US" sz="4400" spc="25" dirty="0">
                <a:latin typeface="Calibri"/>
                <a:cs typeface="Calibri"/>
              </a:rPr>
              <a:t> </a:t>
            </a:r>
            <a:r>
              <a:rPr lang="en-US" sz="4400" dirty="0">
                <a:latin typeface="Calibri"/>
                <a:cs typeface="Calibri"/>
              </a:rPr>
              <a:t>Minimax</a:t>
            </a:r>
            <a:r>
              <a:rPr lang="en-US" sz="4400" spc="25" dirty="0">
                <a:latin typeface="Calibri"/>
                <a:cs typeface="Calibri"/>
              </a:rPr>
              <a:t> </a:t>
            </a:r>
            <a:r>
              <a:rPr lang="en-US" sz="4400" dirty="0">
                <a:latin typeface="Calibri"/>
                <a:cs typeface="Calibri"/>
              </a:rPr>
              <a:t>and</a:t>
            </a:r>
            <a:r>
              <a:rPr lang="en-US" sz="4400" spc="25" dirty="0">
                <a:latin typeface="Calibri"/>
                <a:cs typeface="Calibri"/>
              </a:rPr>
              <a:t> </a:t>
            </a:r>
            <a:r>
              <a:rPr lang="en-US" sz="4400" spc="-10" dirty="0">
                <a:latin typeface="Calibri"/>
                <a:cs typeface="Calibri"/>
              </a:rPr>
              <a:t>Alpha-</a:t>
            </a:r>
            <a:r>
              <a:rPr lang="en-US" sz="4400" spc="-20" dirty="0">
                <a:latin typeface="Calibri"/>
                <a:cs typeface="Calibri"/>
              </a:rPr>
              <a:t>Beta</a:t>
            </a:r>
            <a:endParaRPr lang="en-US" sz="4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35" y="2230628"/>
            <a:ext cx="4333875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History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/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Overview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Minimax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Zero-Sum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α-β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Pruning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014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Finite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lookahead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evaluation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6955" y="1371600"/>
            <a:ext cx="6075045" cy="4773295"/>
            <a:chOff x="6117335" y="1371600"/>
            <a:chExt cx="6075045" cy="4773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7335" y="1688591"/>
              <a:ext cx="5864351" cy="44561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9151" y="2667000"/>
              <a:ext cx="585216" cy="533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1551" y="3200400"/>
              <a:ext cx="384048" cy="68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0400" y="1371599"/>
              <a:ext cx="5181600" cy="4514850"/>
            </a:xfrm>
            <a:custGeom>
              <a:avLst/>
              <a:gdLst/>
              <a:ahLst/>
              <a:cxnLst/>
              <a:rect l="l" t="t" r="r" b="b"/>
              <a:pathLst>
                <a:path w="5181600" h="4514850">
                  <a:moveTo>
                    <a:pt x="5181587" y="0"/>
                  </a:moveTo>
                  <a:lnTo>
                    <a:pt x="5181587" y="0"/>
                  </a:lnTo>
                  <a:lnTo>
                    <a:pt x="0" y="0"/>
                  </a:lnTo>
                  <a:lnTo>
                    <a:pt x="0" y="4514253"/>
                  </a:lnTo>
                  <a:lnTo>
                    <a:pt x="5181587" y="4514253"/>
                  </a:lnTo>
                  <a:lnTo>
                    <a:pt x="5181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363028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0705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5" dirty="0"/>
              <a:t> </a:t>
            </a:r>
            <a:r>
              <a:rPr dirty="0"/>
              <a:t>brief</a:t>
            </a:r>
            <a:r>
              <a:rPr spc="-5" dirty="0"/>
              <a:t> </a:t>
            </a:r>
            <a:r>
              <a:rPr spc="-10" dirty="0"/>
              <a:t>history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35" y="1111503"/>
            <a:ext cx="5643880" cy="5545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900" b="1" spc="-10" dirty="0">
                <a:solidFill>
                  <a:srgbClr val="333399"/>
                </a:solidFill>
                <a:latin typeface="Calibri"/>
                <a:cs typeface="Calibri"/>
              </a:rPr>
              <a:t>Checkers:</a:t>
            </a:r>
            <a:endParaRPr sz="19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1950: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First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computer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player.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1959: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Samuel’s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self-taught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program.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1994: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First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computer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world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champion: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Chinook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defeats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Tinsley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2007: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Checkers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solved!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Endgame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database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39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trillion</a:t>
            </a:r>
            <a:r>
              <a:rPr sz="1500" spc="-10" dirty="0">
                <a:latin typeface="Calibri"/>
                <a:cs typeface="Calibri"/>
              </a:rPr>
              <a:t> states</a:t>
            </a:r>
            <a:endParaRPr sz="15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■"/>
            </a:pPr>
            <a:endParaRPr sz="155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900" b="1" spc="-10" dirty="0">
                <a:solidFill>
                  <a:srgbClr val="333399"/>
                </a:solidFill>
                <a:latin typeface="Calibri"/>
                <a:cs typeface="Calibri"/>
              </a:rPr>
              <a:t>Chess:</a:t>
            </a:r>
            <a:endParaRPr sz="1900" dirty="0">
              <a:latin typeface="Calibri"/>
              <a:cs typeface="Calibri"/>
            </a:endParaRPr>
          </a:p>
          <a:p>
            <a:pPr marL="755015" marR="205740" lvl="1" indent="-285115">
              <a:lnSpc>
                <a:spcPct val="78700"/>
              </a:lnSpc>
              <a:spcBef>
                <a:spcPts val="40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1945-1960: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Zuse,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Wiener,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Shannon,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Turing,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Newell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&amp;</a:t>
            </a:r>
            <a:r>
              <a:rPr sz="1500" spc="-10" dirty="0">
                <a:latin typeface="Calibri"/>
                <a:cs typeface="Calibri"/>
              </a:rPr>
              <a:t> Simon, McCarthy.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1960s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onward: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gradual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improvement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under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“standard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model”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1997: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Deep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Blue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defeats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human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champion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Garry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Kasparov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2022: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Stockfish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rating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3541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(vs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2882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Magnus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Carlsen</a:t>
            </a:r>
            <a:r>
              <a:rPr sz="1500" spc="-10" dirty="0">
                <a:latin typeface="Calibri"/>
                <a:cs typeface="Calibri"/>
              </a:rPr>
              <a:t> 2015).</a:t>
            </a:r>
            <a:endParaRPr sz="15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■"/>
            </a:pPr>
            <a:endParaRPr sz="155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900" b="1" spc="-25" dirty="0">
                <a:solidFill>
                  <a:srgbClr val="333399"/>
                </a:solidFill>
                <a:latin typeface="Calibri"/>
                <a:cs typeface="Calibri"/>
              </a:rPr>
              <a:t>Go:</a:t>
            </a:r>
            <a:endParaRPr sz="19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1968: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Zobrist’s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program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plays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legal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Go,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barely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(b&gt;300!)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1968-2005: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various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hoc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approaches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tried,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novice</a:t>
            </a:r>
            <a:r>
              <a:rPr sz="1500" spc="-10" dirty="0">
                <a:latin typeface="Calibri"/>
                <a:cs typeface="Calibri"/>
              </a:rPr>
              <a:t> level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2005-2014: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Monte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Carlo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tree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-&gt;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strong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amateur</a:t>
            </a:r>
            <a:endParaRPr sz="15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2016-2017: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AlphaGo</a:t>
            </a:r>
            <a:r>
              <a:rPr lang="en-US" sz="1500" dirty="0">
                <a:latin typeface="Calibri"/>
                <a:cs typeface="Calibri"/>
              </a:rPr>
              <a:t> (from DeepMind)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defeats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human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world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champions</a:t>
            </a:r>
            <a:r>
              <a:rPr lang="en-US" sz="1500" spc="-10" dirty="0">
                <a:latin typeface="Calibri"/>
                <a:cs typeface="Calibri"/>
              </a:rPr>
              <a:t>. Uses deep learning + Advanced Search</a:t>
            </a:r>
          </a:p>
          <a:p>
            <a:pPr marL="755015" lvl="1" indent="-285115">
              <a:lnSpc>
                <a:spcPct val="100000"/>
              </a:lnSpc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lang="en-US" sz="1500" spc="-10" dirty="0">
                <a:latin typeface="Calibri"/>
                <a:cs typeface="Calibri"/>
              </a:rPr>
              <a:t>2022: AlphaGo Zero now considered the top Go player in the world</a:t>
            </a:r>
            <a:endParaRPr sz="15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■"/>
            </a:pPr>
            <a:endParaRPr sz="15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54965" algn="l"/>
                <a:tab pos="355600" algn="l"/>
              </a:tabLst>
            </a:pP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1152" y="1676400"/>
            <a:ext cx="4556760" cy="26761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5135" y="1314195"/>
            <a:ext cx="11207750" cy="50641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19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Game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= task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environment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&gt; 1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agent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2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Axes: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4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Deterministic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stochastic?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2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Perfect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(fully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observable)?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3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Two,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players?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2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Teams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individuals?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Turn-taking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simultaneous?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2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Zero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sum?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■"/>
            </a:pPr>
            <a:endParaRPr sz="3450">
              <a:latin typeface="Calibri"/>
              <a:cs typeface="Calibri"/>
            </a:endParaRPr>
          </a:p>
          <a:p>
            <a:pPr marL="354965" marR="5080" indent="-342265">
              <a:lnSpc>
                <a:spcPts val="3310"/>
              </a:lnSpc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Want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algorithms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calculating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333399"/>
                </a:solidFill>
                <a:latin typeface="Calibri"/>
                <a:cs typeface="Calibri"/>
              </a:rPr>
              <a:t>contingent</a:t>
            </a:r>
            <a:r>
              <a:rPr sz="2800" b="1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333399"/>
                </a:solidFill>
                <a:latin typeface="Calibri"/>
                <a:cs typeface="Calibri"/>
              </a:rPr>
              <a:t>plan</a:t>
            </a:r>
            <a:r>
              <a:rPr sz="2800" b="1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(a.k.a.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strategy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90"/>
                </a:solidFill>
                <a:latin typeface="Calibri"/>
                <a:cs typeface="Calibri"/>
              </a:rPr>
              <a:t>or</a:t>
            </a:r>
            <a:r>
              <a:rPr sz="2800" spc="-15" dirty="0">
                <a:solidFill>
                  <a:srgbClr val="00009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policy)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which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recommends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move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every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possible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eventuality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93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5" dirty="0"/>
              <a:t> </a:t>
            </a:r>
            <a:r>
              <a:rPr dirty="0"/>
              <a:t>of </a:t>
            </a:r>
            <a:r>
              <a:rPr spc="-10" dirty="0"/>
              <a:t>Games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3695" y="1487424"/>
            <a:ext cx="3794759" cy="41483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0960">
              <a:lnSpc>
                <a:spcPct val="100000"/>
              </a:lnSpc>
              <a:spcBef>
                <a:spcPts val="100"/>
              </a:spcBef>
            </a:pPr>
            <a:r>
              <a:rPr dirty="0"/>
              <a:t>“Standard”</a:t>
            </a:r>
            <a:r>
              <a:rPr spc="10" dirty="0"/>
              <a:t> </a:t>
            </a:r>
            <a:r>
              <a:rPr spc="-10" dirty="0"/>
              <a:t>Games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35" y="1405635"/>
            <a:ext cx="7131050" cy="4394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0365" marR="30480" indent="-342265">
              <a:lnSpc>
                <a:spcPct val="100699"/>
              </a:lnSpc>
              <a:spcBef>
                <a:spcPts val="75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Standard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deterministic,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observable, two-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player,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turn-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taking,</a:t>
            </a:r>
            <a:r>
              <a:rPr sz="2800" spc="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zero-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sum</a:t>
            </a:r>
            <a:endParaRPr sz="28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650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Game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formulation:</a:t>
            </a:r>
            <a:endParaRPr sz="28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64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Initial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sz="2400" spc="-37" baseline="-17361" dirty="0">
                <a:solidFill>
                  <a:srgbClr val="BD00B0"/>
                </a:solidFill>
                <a:latin typeface="Calibri"/>
                <a:cs typeface="Calibri"/>
              </a:rPr>
              <a:t>0</a:t>
            </a:r>
            <a:endParaRPr sz="2400" baseline="-17361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525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Players: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Player(s)</a:t>
            </a:r>
            <a:r>
              <a:rPr sz="2400" spc="-2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indicates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whose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60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Actions: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Actions(s)</a:t>
            </a:r>
            <a:r>
              <a:rPr sz="2400" spc="-3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move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53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Transition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D00B0"/>
                </a:solidFill>
                <a:latin typeface="Calibri"/>
                <a:cs typeface="Calibri"/>
              </a:rPr>
              <a:t>Result(s,a)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625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Terminal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test: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D00B0"/>
                </a:solidFill>
                <a:latin typeface="Calibri"/>
                <a:cs typeface="Calibri"/>
              </a:rPr>
              <a:t>Terminal-Test(s)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62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400" dirty="0">
                <a:latin typeface="Calibri"/>
                <a:cs typeface="Calibri"/>
              </a:rPr>
              <a:t>Terminal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Utility(s,p)</a:t>
            </a:r>
            <a:r>
              <a:rPr sz="2400" spc="-2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1181100" lvl="2" indent="-228600">
              <a:lnSpc>
                <a:spcPct val="100000"/>
              </a:lnSpc>
              <a:spcBef>
                <a:spcPts val="425"/>
              </a:spcBef>
              <a:buClr>
                <a:srgbClr val="333399"/>
              </a:buClr>
              <a:buFont typeface="Arial"/>
              <a:buChar char="■"/>
              <a:tabLst>
                <a:tab pos="1181100" algn="l"/>
              </a:tabLst>
            </a:pPr>
            <a:r>
              <a:rPr sz="2000" dirty="0">
                <a:latin typeface="Calibri"/>
                <a:cs typeface="Calibri"/>
              </a:rPr>
              <a:t>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just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BD00B0"/>
                </a:solidFill>
                <a:latin typeface="Calibri"/>
                <a:cs typeface="Calibri"/>
              </a:rPr>
              <a:t>Utility(s)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player making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 </a:t>
            </a:r>
            <a:r>
              <a:rPr sz="2000" spc="-20" dirty="0">
                <a:latin typeface="Calibri"/>
                <a:cs typeface="Calibri"/>
              </a:rPr>
              <a:t>root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255" y="1609344"/>
            <a:ext cx="6406896" cy="23530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" y="1545336"/>
            <a:ext cx="3489959" cy="22738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3520">
              <a:lnSpc>
                <a:spcPct val="100000"/>
              </a:lnSpc>
              <a:spcBef>
                <a:spcPts val="100"/>
              </a:spcBef>
            </a:pPr>
            <a:r>
              <a:rPr dirty="0"/>
              <a:t>Zero-Sum</a:t>
            </a:r>
            <a:r>
              <a:rPr spc="-5" dirty="0"/>
              <a:t> </a:t>
            </a:r>
            <a:r>
              <a:rPr spc="-10" dirty="0"/>
              <a:t>Games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35" y="4120388"/>
            <a:ext cx="4209415" cy="150177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5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Zero-Sum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2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Agents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opposite</a:t>
            </a:r>
            <a:r>
              <a:rPr sz="2000" b="1" i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utilities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8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Pure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competition:</a:t>
            </a:r>
            <a:endParaRPr sz="200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400"/>
              </a:spcBef>
              <a:buClr>
                <a:srgbClr val="333399"/>
              </a:buClr>
              <a:buFont typeface="Arial"/>
              <a:buChar char="■"/>
              <a:tabLst>
                <a:tab pos="1155065" algn="l"/>
                <a:tab pos="1155700" algn="l"/>
              </a:tabLst>
            </a:pPr>
            <a:r>
              <a:rPr sz="1600" dirty="0">
                <a:latin typeface="Calibri"/>
                <a:cs typeface="Calibri"/>
              </a:rPr>
              <a:t>One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00FF"/>
                </a:solidFill>
                <a:latin typeface="Calibri"/>
                <a:cs typeface="Calibri"/>
              </a:rPr>
              <a:t>maximizes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other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FF0000"/>
                </a:solidFill>
                <a:latin typeface="Calibri"/>
                <a:cs typeface="Calibri"/>
              </a:rPr>
              <a:t>minimizes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0936" y="4199635"/>
            <a:ext cx="2906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General-Sum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8136" y="4570475"/>
            <a:ext cx="4736465" cy="1061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Agents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independent</a:t>
            </a:r>
            <a:r>
              <a:rPr sz="2000" b="1" i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utilities</a:t>
            </a:r>
            <a:endParaRPr sz="2000">
              <a:latin typeface="Calibri"/>
              <a:cs typeface="Calibri"/>
            </a:endParaRPr>
          </a:p>
          <a:p>
            <a:pPr marL="297815" marR="5080" indent="-285115">
              <a:lnSpc>
                <a:spcPct val="100000"/>
              </a:lnSpc>
              <a:spcBef>
                <a:spcPts val="480"/>
              </a:spcBef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Cooperation,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indifference,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competition, </a:t>
            </a:r>
            <a:r>
              <a:rPr sz="2000" dirty="0">
                <a:latin typeface="Calibri"/>
                <a:cs typeface="Calibri"/>
              </a:rPr>
              <a:t>shifting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alliances,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all </a:t>
            </a:r>
            <a:r>
              <a:rPr sz="2000" spc="-10" dirty="0"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0936" y="5619394"/>
            <a:ext cx="4714240" cy="8147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Team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2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Common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payoff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members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73351" y="3294888"/>
            <a:ext cx="820419" cy="2103120"/>
            <a:chOff x="1673351" y="3294888"/>
            <a:chExt cx="820419" cy="21031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351" y="3294888"/>
              <a:ext cx="819912" cy="21031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03434" y="3428944"/>
              <a:ext cx="647065" cy="1909445"/>
            </a:xfrm>
            <a:custGeom>
              <a:avLst/>
              <a:gdLst/>
              <a:ahLst/>
              <a:cxnLst/>
              <a:rect l="l" t="t" r="r" b="b"/>
              <a:pathLst>
                <a:path w="647064" h="1909445">
                  <a:moveTo>
                    <a:pt x="40711" y="48011"/>
                  </a:moveTo>
                  <a:lnTo>
                    <a:pt x="35251" y="72616"/>
                  </a:lnTo>
                  <a:lnTo>
                    <a:pt x="622870" y="1908926"/>
                  </a:lnTo>
                  <a:lnTo>
                    <a:pt x="647061" y="1901184"/>
                  </a:lnTo>
                  <a:lnTo>
                    <a:pt x="59442" y="64876"/>
                  </a:lnTo>
                  <a:lnTo>
                    <a:pt x="40711" y="48011"/>
                  </a:lnTo>
                  <a:close/>
                </a:path>
                <a:path w="647064" h="1909445">
                  <a:moveTo>
                    <a:pt x="25347" y="0"/>
                  </a:moveTo>
                  <a:lnTo>
                    <a:pt x="0" y="114223"/>
                  </a:lnTo>
                  <a:lnTo>
                    <a:pt x="4319" y="121006"/>
                  </a:lnTo>
                  <a:lnTo>
                    <a:pt x="18014" y="124044"/>
                  </a:lnTo>
                  <a:lnTo>
                    <a:pt x="24796" y="119726"/>
                  </a:lnTo>
                  <a:lnTo>
                    <a:pt x="35251" y="72616"/>
                  </a:lnTo>
                  <a:lnTo>
                    <a:pt x="20932" y="27870"/>
                  </a:lnTo>
                  <a:lnTo>
                    <a:pt x="45123" y="20129"/>
                  </a:lnTo>
                  <a:lnTo>
                    <a:pt x="47704" y="20129"/>
                  </a:lnTo>
                  <a:lnTo>
                    <a:pt x="25347" y="0"/>
                  </a:lnTo>
                  <a:close/>
                </a:path>
                <a:path w="647064" h="1909445">
                  <a:moveTo>
                    <a:pt x="47704" y="20129"/>
                  </a:moveTo>
                  <a:lnTo>
                    <a:pt x="45123" y="20129"/>
                  </a:lnTo>
                  <a:lnTo>
                    <a:pt x="59442" y="64876"/>
                  </a:lnTo>
                  <a:lnTo>
                    <a:pt x="95303" y="97163"/>
                  </a:lnTo>
                  <a:lnTo>
                    <a:pt x="103333" y="96743"/>
                  </a:lnTo>
                  <a:lnTo>
                    <a:pt x="112720" y="86318"/>
                  </a:lnTo>
                  <a:lnTo>
                    <a:pt x="112298" y="78287"/>
                  </a:lnTo>
                  <a:lnTo>
                    <a:pt x="47704" y="20129"/>
                  </a:lnTo>
                  <a:close/>
                </a:path>
                <a:path w="647064" h="1909445">
                  <a:moveTo>
                    <a:pt x="45123" y="20129"/>
                  </a:moveTo>
                  <a:lnTo>
                    <a:pt x="20932" y="27870"/>
                  </a:lnTo>
                  <a:lnTo>
                    <a:pt x="35251" y="72616"/>
                  </a:lnTo>
                  <a:lnTo>
                    <a:pt x="40711" y="48011"/>
                  </a:lnTo>
                  <a:lnTo>
                    <a:pt x="24531" y="33444"/>
                  </a:lnTo>
                  <a:lnTo>
                    <a:pt x="45427" y="26756"/>
                  </a:lnTo>
                  <a:lnTo>
                    <a:pt x="47243" y="26756"/>
                  </a:lnTo>
                  <a:lnTo>
                    <a:pt x="45123" y="20129"/>
                  </a:lnTo>
                  <a:close/>
                </a:path>
                <a:path w="647064" h="1909445">
                  <a:moveTo>
                    <a:pt x="47243" y="26756"/>
                  </a:moveTo>
                  <a:lnTo>
                    <a:pt x="45427" y="26756"/>
                  </a:lnTo>
                  <a:lnTo>
                    <a:pt x="40711" y="48011"/>
                  </a:lnTo>
                  <a:lnTo>
                    <a:pt x="59442" y="64876"/>
                  </a:lnTo>
                  <a:lnTo>
                    <a:pt x="47243" y="26756"/>
                  </a:lnTo>
                  <a:close/>
                </a:path>
                <a:path w="647064" h="1909445">
                  <a:moveTo>
                    <a:pt x="45427" y="26756"/>
                  </a:moveTo>
                  <a:lnTo>
                    <a:pt x="24531" y="33444"/>
                  </a:lnTo>
                  <a:lnTo>
                    <a:pt x="40711" y="48011"/>
                  </a:lnTo>
                  <a:lnTo>
                    <a:pt x="45427" y="2675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06952" y="2990088"/>
            <a:ext cx="515620" cy="2407920"/>
            <a:chOff x="3806952" y="2990088"/>
            <a:chExt cx="515620" cy="24079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2" y="2990088"/>
              <a:ext cx="515112" cy="24079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7800" y="3124141"/>
              <a:ext cx="362585" cy="2211705"/>
            </a:xfrm>
            <a:custGeom>
              <a:avLst/>
              <a:gdLst/>
              <a:ahLst/>
              <a:cxnLst/>
              <a:rect l="l" t="t" r="r" b="b"/>
              <a:pathLst>
                <a:path w="362585" h="2211704">
                  <a:moveTo>
                    <a:pt x="51479" y="49937"/>
                  </a:moveTo>
                  <a:lnTo>
                    <a:pt x="41873" y="73240"/>
                  </a:lnTo>
                  <a:lnTo>
                    <a:pt x="336819" y="2211593"/>
                  </a:lnTo>
                  <a:lnTo>
                    <a:pt x="361980" y="2208123"/>
                  </a:lnTo>
                  <a:lnTo>
                    <a:pt x="67035" y="69769"/>
                  </a:lnTo>
                  <a:lnTo>
                    <a:pt x="51479" y="49937"/>
                  </a:lnTo>
                  <a:close/>
                </a:path>
                <a:path w="362585" h="2211704">
                  <a:moveTo>
                    <a:pt x="44592" y="0"/>
                  </a:moveTo>
                  <a:lnTo>
                    <a:pt x="0" y="108172"/>
                  </a:lnTo>
                  <a:lnTo>
                    <a:pt x="3089" y="115595"/>
                  </a:lnTo>
                  <a:lnTo>
                    <a:pt x="16059" y="120942"/>
                  </a:lnTo>
                  <a:lnTo>
                    <a:pt x="23482" y="117852"/>
                  </a:lnTo>
                  <a:lnTo>
                    <a:pt x="41873" y="73240"/>
                  </a:lnTo>
                  <a:lnTo>
                    <a:pt x="35457" y="26723"/>
                  </a:lnTo>
                  <a:lnTo>
                    <a:pt x="60619" y="23253"/>
                  </a:lnTo>
                  <a:lnTo>
                    <a:pt x="62831" y="23253"/>
                  </a:lnTo>
                  <a:lnTo>
                    <a:pt x="44592" y="0"/>
                  </a:lnTo>
                  <a:close/>
                </a:path>
                <a:path w="362585" h="2211704">
                  <a:moveTo>
                    <a:pt x="62831" y="23253"/>
                  </a:moveTo>
                  <a:lnTo>
                    <a:pt x="60619" y="23253"/>
                  </a:lnTo>
                  <a:lnTo>
                    <a:pt x="67035" y="69769"/>
                  </a:lnTo>
                  <a:lnTo>
                    <a:pt x="96817" y="107737"/>
                  </a:lnTo>
                  <a:lnTo>
                    <a:pt x="104800" y="108701"/>
                  </a:lnTo>
                  <a:lnTo>
                    <a:pt x="115837" y="100044"/>
                  </a:lnTo>
                  <a:lnTo>
                    <a:pt x="116801" y="92061"/>
                  </a:lnTo>
                  <a:lnTo>
                    <a:pt x="62831" y="23253"/>
                  </a:lnTo>
                  <a:close/>
                </a:path>
                <a:path w="362585" h="2211704">
                  <a:moveTo>
                    <a:pt x="60619" y="23253"/>
                  </a:moveTo>
                  <a:lnTo>
                    <a:pt x="35457" y="26723"/>
                  </a:lnTo>
                  <a:lnTo>
                    <a:pt x="41873" y="73240"/>
                  </a:lnTo>
                  <a:lnTo>
                    <a:pt x="51479" y="49937"/>
                  </a:lnTo>
                  <a:lnTo>
                    <a:pt x="38042" y="32806"/>
                  </a:lnTo>
                  <a:lnTo>
                    <a:pt x="59777" y="29809"/>
                  </a:lnTo>
                  <a:lnTo>
                    <a:pt x="61523" y="29809"/>
                  </a:lnTo>
                  <a:lnTo>
                    <a:pt x="60619" y="23253"/>
                  </a:lnTo>
                  <a:close/>
                </a:path>
                <a:path w="362585" h="2211704">
                  <a:moveTo>
                    <a:pt x="61523" y="29809"/>
                  </a:moveTo>
                  <a:lnTo>
                    <a:pt x="59777" y="29809"/>
                  </a:lnTo>
                  <a:lnTo>
                    <a:pt x="51479" y="49937"/>
                  </a:lnTo>
                  <a:lnTo>
                    <a:pt x="67035" y="69769"/>
                  </a:lnTo>
                  <a:lnTo>
                    <a:pt x="61523" y="29809"/>
                  </a:lnTo>
                  <a:close/>
                </a:path>
                <a:path w="362585" h="2211704">
                  <a:moveTo>
                    <a:pt x="59777" y="29809"/>
                  </a:moveTo>
                  <a:lnTo>
                    <a:pt x="38042" y="32806"/>
                  </a:lnTo>
                  <a:lnTo>
                    <a:pt x="51479" y="49937"/>
                  </a:lnTo>
                  <a:lnTo>
                    <a:pt x="59777" y="2980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frontiers!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608" y="1386839"/>
            <a:ext cx="5041392" cy="49438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4770">
              <a:lnSpc>
                <a:spcPct val="100000"/>
              </a:lnSpc>
              <a:spcBef>
                <a:spcPts val="100"/>
              </a:spcBef>
            </a:pPr>
            <a:r>
              <a:rPr dirty="0"/>
              <a:t>Adversarial</a:t>
            </a:r>
            <a:r>
              <a:rPr spc="5" dirty="0"/>
              <a:t> 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95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Single-</a:t>
            </a:r>
            <a:r>
              <a:rPr dirty="0"/>
              <a:t>Agent</a:t>
            </a:r>
            <a:r>
              <a:rPr spc="55" dirty="0"/>
              <a:t> </a:t>
            </a:r>
            <a:r>
              <a:rPr spc="-10" dirty="0"/>
              <a:t>Trees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00225" y="1419225"/>
            <a:ext cx="8515350" cy="2266950"/>
            <a:chOff x="1800225" y="1419225"/>
            <a:chExt cx="8515350" cy="2266950"/>
          </a:xfrm>
        </p:grpSpPr>
        <p:sp>
          <p:nvSpPr>
            <p:cNvPr id="4" name="object 4"/>
            <p:cNvSpPr/>
            <p:nvPr/>
          </p:nvSpPr>
          <p:spPr>
            <a:xfrm>
              <a:off x="5257800" y="14478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57800" y="14478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400" y="1512887"/>
              <a:ext cx="304800" cy="2619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0500" y="1587500"/>
              <a:ext cx="101600" cy="101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57600" y="1905000"/>
              <a:ext cx="2362200" cy="381000"/>
            </a:xfrm>
            <a:custGeom>
              <a:avLst/>
              <a:gdLst/>
              <a:ahLst/>
              <a:cxnLst/>
              <a:rect l="l" t="t" r="r" b="b"/>
              <a:pathLst>
                <a:path w="2362200" h="381000">
                  <a:moveTo>
                    <a:pt x="2362200" y="0"/>
                  </a:moveTo>
                  <a:lnTo>
                    <a:pt x="0" y="381000"/>
                  </a:lnTo>
                </a:path>
                <a:path w="2362200" h="381000">
                  <a:moveTo>
                    <a:pt x="2362200" y="0"/>
                  </a:moveTo>
                  <a:lnTo>
                    <a:pt x="76200" y="3810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8401" y="2819400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200" y="0"/>
                  </a:moveTo>
                  <a:lnTo>
                    <a:pt x="152400" y="381000"/>
                  </a:lnTo>
                </a:path>
                <a:path w="1219200" h="381000">
                  <a:moveTo>
                    <a:pt x="1219200" y="0"/>
                  </a:moveTo>
                  <a:lnTo>
                    <a:pt x="0" y="3810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5600" y="23622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95600" y="23622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00" y="2427287"/>
              <a:ext cx="304800" cy="2619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300" y="2501900"/>
              <a:ext cx="101600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43800" y="23622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86600" y="2819400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1219200" y="0"/>
                  </a:moveTo>
                  <a:lnTo>
                    <a:pt x="152400" y="381000"/>
                  </a:lnTo>
                </a:path>
                <a:path w="1219200" h="381000">
                  <a:moveTo>
                    <a:pt x="1219200" y="0"/>
                  </a:moveTo>
                  <a:lnTo>
                    <a:pt x="0" y="3810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43800" y="23622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0" y="2427287"/>
              <a:ext cx="304800" cy="2619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6500" y="2501900"/>
              <a:ext cx="101600" cy="101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770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770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6600" y="3341687"/>
              <a:ext cx="304800" cy="2619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700" y="3416300"/>
              <a:ext cx="101600" cy="101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7630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630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200" y="3341687"/>
              <a:ext cx="304800" cy="2619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288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88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800" y="3341687"/>
              <a:ext cx="304800" cy="26193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1500" y="3416300"/>
              <a:ext cx="101600" cy="101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148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1524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524000" y="38100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14800" y="3276600"/>
              <a:ext cx="1524000" cy="381000"/>
            </a:xfrm>
            <a:custGeom>
              <a:avLst/>
              <a:gdLst/>
              <a:ahLst/>
              <a:cxnLst/>
              <a:rect l="l" t="t" r="r" b="b"/>
              <a:pathLst>
                <a:path w="1524000" h="381000">
                  <a:moveTo>
                    <a:pt x="0" y="0"/>
                  </a:moveTo>
                  <a:lnTo>
                    <a:pt x="1524000" y="0"/>
                  </a:lnTo>
                  <a:lnTo>
                    <a:pt x="152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0" y="3341687"/>
              <a:ext cx="304800" cy="2619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7500" y="3416300"/>
              <a:ext cx="101600" cy="10160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816100" y="3873500"/>
            <a:ext cx="1549400" cy="1778000"/>
            <a:chOff x="1816100" y="3873500"/>
            <a:chExt cx="1549400" cy="1778000"/>
          </a:xfrm>
        </p:grpSpPr>
        <p:sp>
          <p:nvSpPr>
            <p:cNvPr id="35" name="object 35"/>
            <p:cNvSpPr/>
            <p:nvPr/>
          </p:nvSpPr>
          <p:spPr>
            <a:xfrm>
              <a:off x="18288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762000" y="0"/>
                  </a:moveTo>
                  <a:lnTo>
                    <a:pt x="0" y="1752600"/>
                  </a:lnTo>
                  <a:lnTo>
                    <a:pt x="1524000" y="1752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288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0" y="1752600"/>
                  </a:moveTo>
                  <a:lnTo>
                    <a:pt x="762000" y="0"/>
                  </a:lnTo>
                  <a:lnTo>
                    <a:pt x="1524000" y="1752600"/>
                  </a:lnTo>
                  <a:lnTo>
                    <a:pt x="0" y="1752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102100" y="3873500"/>
            <a:ext cx="1549400" cy="1778000"/>
            <a:chOff x="4102100" y="3873500"/>
            <a:chExt cx="1549400" cy="1778000"/>
          </a:xfrm>
        </p:grpSpPr>
        <p:sp>
          <p:nvSpPr>
            <p:cNvPr id="38" name="object 38"/>
            <p:cNvSpPr/>
            <p:nvPr/>
          </p:nvSpPr>
          <p:spPr>
            <a:xfrm>
              <a:off x="41148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762000" y="0"/>
                  </a:moveTo>
                  <a:lnTo>
                    <a:pt x="0" y="1752600"/>
                  </a:lnTo>
                  <a:lnTo>
                    <a:pt x="1524000" y="1752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148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0" y="1752600"/>
                  </a:moveTo>
                  <a:lnTo>
                    <a:pt x="762000" y="0"/>
                  </a:lnTo>
                  <a:lnTo>
                    <a:pt x="1524000" y="1752600"/>
                  </a:lnTo>
                  <a:lnTo>
                    <a:pt x="0" y="1752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464300" y="3873500"/>
            <a:ext cx="1549400" cy="1778000"/>
            <a:chOff x="6464300" y="3873500"/>
            <a:chExt cx="1549400" cy="1778000"/>
          </a:xfrm>
        </p:grpSpPr>
        <p:sp>
          <p:nvSpPr>
            <p:cNvPr id="41" name="object 41"/>
            <p:cNvSpPr/>
            <p:nvPr/>
          </p:nvSpPr>
          <p:spPr>
            <a:xfrm>
              <a:off x="64770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762000" y="0"/>
                  </a:moveTo>
                  <a:lnTo>
                    <a:pt x="0" y="1752600"/>
                  </a:lnTo>
                  <a:lnTo>
                    <a:pt x="1524000" y="1752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77000" y="3886200"/>
              <a:ext cx="1524000" cy="1752600"/>
            </a:xfrm>
            <a:custGeom>
              <a:avLst/>
              <a:gdLst/>
              <a:ahLst/>
              <a:cxnLst/>
              <a:rect l="l" t="t" r="r" b="b"/>
              <a:pathLst>
                <a:path w="1524000" h="1752600">
                  <a:moveTo>
                    <a:pt x="0" y="1752600"/>
                  </a:moveTo>
                  <a:lnTo>
                    <a:pt x="762000" y="0"/>
                  </a:lnTo>
                  <a:lnTo>
                    <a:pt x="1524000" y="1752600"/>
                  </a:lnTo>
                  <a:lnTo>
                    <a:pt x="0" y="17526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451340" y="374243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36139" y="5723635"/>
            <a:ext cx="866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</a:tabLst>
            </a:pPr>
            <a:r>
              <a:rPr sz="2400" spc="-5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60140" y="5723635"/>
            <a:ext cx="1628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  <a:tab pos="1459865" algn="l"/>
              </a:tabLst>
            </a:pPr>
            <a:r>
              <a:rPr sz="2400" spc="-50" dirty="0">
                <a:latin typeface="Calibri"/>
                <a:cs typeface="Calibri"/>
              </a:rPr>
              <a:t>…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46140" y="5723635"/>
            <a:ext cx="1780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  <a:tab pos="1612265" algn="l"/>
              </a:tabLst>
            </a:pPr>
            <a:r>
              <a:rPr sz="2400" spc="-50" dirty="0">
                <a:latin typeface="Calibri"/>
                <a:cs typeface="Calibri"/>
              </a:rPr>
              <a:t>…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9095">
              <a:lnSpc>
                <a:spcPct val="100000"/>
              </a:lnSpc>
              <a:spcBef>
                <a:spcPts val="100"/>
              </a:spcBef>
            </a:pPr>
            <a:r>
              <a:rPr dirty="0"/>
              <a:t>Value of a</a:t>
            </a:r>
            <a:r>
              <a:rPr spc="10" dirty="0"/>
              <a:t> </a:t>
            </a:r>
            <a:r>
              <a:rPr spc="-10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95625" y="2333625"/>
            <a:ext cx="6845934" cy="1710055"/>
            <a:chOff x="3095625" y="2333625"/>
            <a:chExt cx="6845934" cy="1710055"/>
          </a:xfrm>
        </p:grpSpPr>
        <p:sp>
          <p:nvSpPr>
            <p:cNvPr id="4" name="object 4"/>
            <p:cNvSpPr/>
            <p:nvPr/>
          </p:nvSpPr>
          <p:spPr>
            <a:xfrm>
              <a:off x="5688227" y="236220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88227" y="236220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053" y="2410868"/>
              <a:ext cx="227914" cy="1958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158" y="2463457"/>
              <a:ext cx="82378" cy="823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91681" y="2704070"/>
              <a:ext cx="1766570" cy="285115"/>
            </a:xfrm>
            <a:custGeom>
              <a:avLst/>
              <a:gdLst/>
              <a:ahLst/>
              <a:cxnLst/>
              <a:rect l="l" t="t" r="r" b="b"/>
              <a:pathLst>
                <a:path w="1766570" h="285114">
                  <a:moveTo>
                    <a:pt x="1766330" y="0"/>
                  </a:moveTo>
                  <a:lnTo>
                    <a:pt x="0" y="284892"/>
                  </a:lnTo>
                </a:path>
                <a:path w="1766570" h="285114">
                  <a:moveTo>
                    <a:pt x="1766330" y="0"/>
                  </a:moveTo>
                  <a:lnTo>
                    <a:pt x="56979" y="28489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80027" y="3387811"/>
              <a:ext cx="911860" cy="285115"/>
            </a:xfrm>
            <a:custGeom>
              <a:avLst/>
              <a:gdLst/>
              <a:ahLst/>
              <a:cxnLst/>
              <a:rect l="l" t="t" r="r" b="b"/>
              <a:pathLst>
                <a:path w="911860" h="285114">
                  <a:moveTo>
                    <a:pt x="911654" y="0"/>
                  </a:moveTo>
                  <a:lnTo>
                    <a:pt x="113957" y="284892"/>
                  </a:lnTo>
                </a:path>
                <a:path w="911860" h="285114">
                  <a:moveTo>
                    <a:pt x="911654" y="0"/>
                  </a:moveTo>
                  <a:lnTo>
                    <a:pt x="0" y="28489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1897" y="304594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21897" y="304594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9811" y="3094610"/>
              <a:ext cx="227914" cy="1958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7829" y="3147197"/>
              <a:ext cx="82378" cy="823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55707" y="3387811"/>
              <a:ext cx="911860" cy="285115"/>
            </a:xfrm>
            <a:custGeom>
              <a:avLst/>
              <a:gdLst/>
              <a:ahLst/>
              <a:cxnLst/>
              <a:rect l="l" t="t" r="r" b="b"/>
              <a:pathLst>
                <a:path w="911859" h="285114">
                  <a:moveTo>
                    <a:pt x="911654" y="0"/>
                  </a:moveTo>
                  <a:lnTo>
                    <a:pt x="113957" y="284892"/>
                  </a:lnTo>
                </a:path>
                <a:path w="911859" h="285114">
                  <a:moveTo>
                    <a:pt x="911654" y="0"/>
                  </a:moveTo>
                  <a:lnTo>
                    <a:pt x="0" y="28489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7577" y="304594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97577" y="3045940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1318" y="3094610"/>
              <a:ext cx="227914" cy="1958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3510" y="3147197"/>
              <a:ext cx="82378" cy="823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99880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99880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707" y="3778350"/>
              <a:ext cx="227914" cy="19586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5812" y="3830938"/>
              <a:ext cx="82378" cy="8237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309231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9231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0885" y="3778350"/>
              <a:ext cx="227914" cy="19586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24200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24200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00" y="3778350"/>
              <a:ext cx="227914" cy="1958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0131" y="3830938"/>
              <a:ext cx="82378" cy="8237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833551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1139568" y="0"/>
                  </a:moveTo>
                  <a:lnTo>
                    <a:pt x="0" y="0"/>
                  </a:lnTo>
                  <a:lnTo>
                    <a:pt x="0" y="284891"/>
                  </a:lnTo>
                  <a:lnTo>
                    <a:pt x="1139568" y="284891"/>
                  </a:lnTo>
                  <a:lnTo>
                    <a:pt x="1139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33551" y="3729681"/>
              <a:ext cx="1139825" cy="285115"/>
            </a:xfrm>
            <a:custGeom>
              <a:avLst/>
              <a:gdLst/>
              <a:ahLst/>
              <a:cxnLst/>
              <a:rect l="l" t="t" r="r" b="b"/>
              <a:pathLst>
                <a:path w="1139825" h="285114">
                  <a:moveTo>
                    <a:pt x="0" y="0"/>
                  </a:moveTo>
                  <a:lnTo>
                    <a:pt x="1139568" y="0"/>
                  </a:lnTo>
                  <a:lnTo>
                    <a:pt x="1139568" y="284892"/>
                  </a:lnTo>
                  <a:lnTo>
                    <a:pt x="0" y="28489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9377" y="3778350"/>
              <a:ext cx="227914" cy="1958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9484" y="3830938"/>
              <a:ext cx="82378" cy="823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878643" y="2588202"/>
              <a:ext cx="1050290" cy="457834"/>
            </a:xfrm>
            <a:custGeom>
              <a:avLst/>
              <a:gdLst/>
              <a:ahLst/>
              <a:cxnLst/>
              <a:rect l="l" t="t" r="r" b="b"/>
              <a:pathLst>
                <a:path w="1050290" h="457835">
                  <a:moveTo>
                    <a:pt x="1010728" y="0"/>
                  </a:moveTo>
                  <a:lnTo>
                    <a:pt x="127485" y="236664"/>
                  </a:lnTo>
                  <a:lnTo>
                    <a:pt x="107763" y="163061"/>
                  </a:lnTo>
                  <a:lnTo>
                    <a:pt x="0" y="349711"/>
                  </a:lnTo>
                  <a:lnTo>
                    <a:pt x="186650" y="457475"/>
                  </a:lnTo>
                  <a:lnTo>
                    <a:pt x="166928" y="383872"/>
                  </a:lnTo>
                  <a:lnTo>
                    <a:pt x="1050171" y="147208"/>
                  </a:lnTo>
                  <a:lnTo>
                    <a:pt x="1010728" y="0"/>
                  </a:lnTo>
                  <a:close/>
                </a:path>
              </a:pathLst>
            </a:custGeom>
            <a:solidFill>
              <a:srgbClr val="BEE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78643" y="2588203"/>
              <a:ext cx="1050290" cy="457834"/>
            </a:xfrm>
            <a:custGeom>
              <a:avLst/>
              <a:gdLst/>
              <a:ahLst/>
              <a:cxnLst/>
              <a:rect l="l" t="t" r="r" b="b"/>
              <a:pathLst>
                <a:path w="1050290" h="457835">
                  <a:moveTo>
                    <a:pt x="1050171" y="147207"/>
                  </a:moveTo>
                  <a:lnTo>
                    <a:pt x="166928" y="383871"/>
                  </a:lnTo>
                  <a:lnTo>
                    <a:pt x="186650" y="457475"/>
                  </a:lnTo>
                  <a:lnTo>
                    <a:pt x="0" y="349711"/>
                  </a:lnTo>
                  <a:lnTo>
                    <a:pt x="107762" y="163061"/>
                  </a:lnTo>
                  <a:lnTo>
                    <a:pt x="127484" y="236664"/>
                  </a:lnTo>
                  <a:lnTo>
                    <a:pt x="1010727" y="0"/>
                  </a:lnTo>
                  <a:lnTo>
                    <a:pt x="1050171" y="147207"/>
                  </a:lnTo>
                  <a:close/>
                </a:path>
              </a:pathLst>
            </a:custGeom>
            <a:ln w="253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111500" y="4172807"/>
            <a:ext cx="1165225" cy="1336040"/>
            <a:chOff x="3111500" y="4172807"/>
            <a:chExt cx="1165225" cy="1336040"/>
          </a:xfrm>
        </p:grpSpPr>
        <p:sp>
          <p:nvSpPr>
            <p:cNvPr id="37" name="object 37"/>
            <p:cNvSpPr/>
            <p:nvPr/>
          </p:nvSpPr>
          <p:spPr>
            <a:xfrm>
              <a:off x="3124200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569784" y="0"/>
                  </a:moveTo>
                  <a:lnTo>
                    <a:pt x="0" y="1310504"/>
                  </a:lnTo>
                  <a:lnTo>
                    <a:pt x="1139568" y="1310504"/>
                  </a:lnTo>
                  <a:lnTo>
                    <a:pt x="569784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24200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0" y="1310503"/>
                  </a:moveTo>
                  <a:lnTo>
                    <a:pt x="569784" y="0"/>
                  </a:lnTo>
                  <a:lnTo>
                    <a:pt x="1139568" y="1310503"/>
                  </a:lnTo>
                  <a:lnTo>
                    <a:pt x="0" y="131050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820851" y="4172807"/>
            <a:ext cx="1165225" cy="1336040"/>
            <a:chOff x="4820851" y="4172807"/>
            <a:chExt cx="1165225" cy="1336040"/>
          </a:xfrm>
        </p:grpSpPr>
        <p:sp>
          <p:nvSpPr>
            <p:cNvPr id="40" name="object 40"/>
            <p:cNvSpPr/>
            <p:nvPr/>
          </p:nvSpPr>
          <p:spPr>
            <a:xfrm>
              <a:off x="4833551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569782" y="0"/>
                  </a:moveTo>
                  <a:lnTo>
                    <a:pt x="0" y="1310504"/>
                  </a:lnTo>
                  <a:lnTo>
                    <a:pt x="1139567" y="1310504"/>
                  </a:lnTo>
                  <a:lnTo>
                    <a:pt x="569782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33551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0" y="1310503"/>
                  </a:moveTo>
                  <a:lnTo>
                    <a:pt x="569784" y="0"/>
                  </a:lnTo>
                  <a:lnTo>
                    <a:pt x="1139568" y="1310503"/>
                  </a:lnTo>
                  <a:lnTo>
                    <a:pt x="0" y="131050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587180" y="4172807"/>
            <a:ext cx="1165225" cy="1336040"/>
            <a:chOff x="6587180" y="4172807"/>
            <a:chExt cx="1165225" cy="1336040"/>
          </a:xfrm>
        </p:grpSpPr>
        <p:sp>
          <p:nvSpPr>
            <p:cNvPr id="43" name="object 43"/>
            <p:cNvSpPr/>
            <p:nvPr/>
          </p:nvSpPr>
          <p:spPr>
            <a:xfrm>
              <a:off x="6599880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569784" y="0"/>
                  </a:moveTo>
                  <a:lnTo>
                    <a:pt x="0" y="1310504"/>
                  </a:lnTo>
                  <a:lnTo>
                    <a:pt x="1139568" y="1310504"/>
                  </a:lnTo>
                  <a:lnTo>
                    <a:pt x="569784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99880" y="4185507"/>
              <a:ext cx="1139825" cy="1310640"/>
            </a:xfrm>
            <a:custGeom>
              <a:avLst/>
              <a:gdLst/>
              <a:ahLst/>
              <a:cxnLst/>
              <a:rect l="l" t="t" r="r" b="b"/>
              <a:pathLst>
                <a:path w="1139825" h="1310639">
                  <a:moveTo>
                    <a:pt x="0" y="1310503"/>
                  </a:moveTo>
                  <a:lnTo>
                    <a:pt x="569784" y="0"/>
                  </a:lnTo>
                  <a:lnTo>
                    <a:pt x="1139568" y="1310503"/>
                  </a:lnTo>
                  <a:lnTo>
                    <a:pt x="0" y="131050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823891" y="409295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75934" y="5574283"/>
            <a:ext cx="57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sz="1800" spc="-50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13442" y="5574283"/>
            <a:ext cx="119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  <a:tab pos="1064260" algn="l"/>
              </a:tabLst>
            </a:pP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22794" y="5574283"/>
            <a:ext cx="1281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151890" algn="l"/>
              </a:tabLst>
            </a:pPr>
            <a:r>
              <a:rPr sz="1800" spc="-50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142510" y="4494309"/>
            <a:ext cx="737235" cy="943610"/>
            <a:chOff x="9142510" y="4494309"/>
            <a:chExt cx="737235" cy="943610"/>
          </a:xfrm>
        </p:grpSpPr>
        <p:sp>
          <p:nvSpPr>
            <p:cNvPr id="50" name="object 50"/>
            <p:cNvSpPr/>
            <p:nvPr/>
          </p:nvSpPr>
          <p:spPr>
            <a:xfrm>
              <a:off x="9155210" y="4507009"/>
              <a:ext cx="711835" cy="918210"/>
            </a:xfrm>
            <a:custGeom>
              <a:avLst/>
              <a:gdLst/>
              <a:ahLst/>
              <a:cxnLst/>
              <a:rect l="l" t="t" r="r" b="b"/>
              <a:pathLst>
                <a:path w="711834" h="918210">
                  <a:moveTo>
                    <a:pt x="37431" y="0"/>
                  </a:moveTo>
                  <a:lnTo>
                    <a:pt x="0" y="212251"/>
                  </a:lnTo>
                  <a:lnTo>
                    <a:pt x="62420" y="168545"/>
                  </a:lnTo>
                  <a:lnTo>
                    <a:pt x="586879" y="917592"/>
                  </a:lnTo>
                  <a:lnTo>
                    <a:pt x="711720" y="830182"/>
                  </a:lnTo>
                  <a:lnTo>
                    <a:pt x="187261" y="81135"/>
                  </a:lnTo>
                  <a:lnTo>
                    <a:pt x="249681" y="37430"/>
                  </a:lnTo>
                  <a:lnTo>
                    <a:pt x="37431" y="0"/>
                  </a:lnTo>
                  <a:close/>
                </a:path>
              </a:pathLst>
            </a:custGeom>
            <a:solidFill>
              <a:srgbClr val="BEE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55210" y="4507009"/>
              <a:ext cx="711835" cy="918210"/>
            </a:xfrm>
            <a:custGeom>
              <a:avLst/>
              <a:gdLst/>
              <a:ahLst/>
              <a:cxnLst/>
              <a:rect l="l" t="t" r="r" b="b"/>
              <a:pathLst>
                <a:path w="711834" h="918210">
                  <a:moveTo>
                    <a:pt x="586879" y="917592"/>
                  </a:moveTo>
                  <a:lnTo>
                    <a:pt x="62420" y="168545"/>
                  </a:lnTo>
                  <a:lnTo>
                    <a:pt x="0" y="212250"/>
                  </a:lnTo>
                  <a:lnTo>
                    <a:pt x="37432" y="0"/>
                  </a:lnTo>
                  <a:lnTo>
                    <a:pt x="249682" y="37431"/>
                  </a:lnTo>
                  <a:lnTo>
                    <a:pt x="187261" y="81135"/>
                  </a:lnTo>
                  <a:lnTo>
                    <a:pt x="711721" y="830182"/>
                  </a:lnTo>
                  <a:lnTo>
                    <a:pt x="586879" y="917592"/>
                  </a:lnTo>
                  <a:close/>
                </a:path>
              </a:pathLst>
            </a:custGeom>
            <a:ln w="253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54736" y="1395476"/>
            <a:ext cx="2471420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1270" algn="ctr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Value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state: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achievable </a:t>
            </a:r>
            <a:r>
              <a:rPr sz="2400" dirty="0">
                <a:latin typeface="Calibri"/>
                <a:cs typeface="Calibri"/>
              </a:rPr>
              <a:t>outcome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(utility)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04800" y="1295400"/>
            <a:ext cx="2971800" cy="1752600"/>
          </a:xfrm>
          <a:custGeom>
            <a:avLst/>
            <a:gdLst/>
            <a:ahLst/>
            <a:cxnLst/>
            <a:rect l="l" t="t" r="r" b="b"/>
            <a:pathLst>
              <a:path w="2971800" h="1752600">
                <a:moveTo>
                  <a:pt x="0" y="292107"/>
                </a:moveTo>
                <a:lnTo>
                  <a:pt x="3823" y="244725"/>
                </a:lnTo>
                <a:lnTo>
                  <a:pt x="14891" y="199778"/>
                </a:lnTo>
                <a:lnTo>
                  <a:pt x="32604" y="157867"/>
                </a:lnTo>
                <a:lnTo>
                  <a:pt x="56359" y="119592"/>
                </a:lnTo>
                <a:lnTo>
                  <a:pt x="85556" y="85556"/>
                </a:lnTo>
                <a:lnTo>
                  <a:pt x="119592" y="56359"/>
                </a:lnTo>
                <a:lnTo>
                  <a:pt x="157866" y="32604"/>
                </a:lnTo>
                <a:lnTo>
                  <a:pt x="199778" y="14891"/>
                </a:lnTo>
                <a:lnTo>
                  <a:pt x="244725" y="3823"/>
                </a:lnTo>
                <a:lnTo>
                  <a:pt x="292106" y="0"/>
                </a:lnTo>
                <a:lnTo>
                  <a:pt x="2679693" y="0"/>
                </a:lnTo>
                <a:lnTo>
                  <a:pt x="2727074" y="3823"/>
                </a:lnTo>
                <a:lnTo>
                  <a:pt x="2772021" y="14891"/>
                </a:lnTo>
                <a:lnTo>
                  <a:pt x="2813932" y="32604"/>
                </a:lnTo>
                <a:lnTo>
                  <a:pt x="2852207" y="56359"/>
                </a:lnTo>
                <a:lnTo>
                  <a:pt x="2886243" y="85556"/>
                </a:lnTo>
                <a:lnTo>
                  <a:pt x="2915440" y="119592"/>
                </a:lnTo>
                <a:lnTo>
                  <a:pt x="2939195" y="157867"/>
                </a:lnTo>
                <a:lnTo>
                  <a:pt x="2956908" y="199778"/>
                </a:lnTo>
                <a:lnTo>
                  <a:pt x="2967976" y="244725"/>
                </a:lnTo>
                <a:lnTo>
                  <a:pt x="2971800" y="292107"/>
                </a:lnTo>
                <a:lnTo>
                  <a:pt x="2971800" y="1460493"/>
                </a:lnTo>
                <a:lnTo>
                  <a:pt x="2967976" y="1507874"/>
                </a:lnTo>
                <a:lnTo>
                  <a:pt x="2956908" y="1552821"/>
                </a:lnTo>
                <a:lnTo>
                  <a:pt x="2939195" y="1594732"/>
                </a:lnTo>
                <a:lnTo>
                  <a:pt x="2915440" y="1633007"/>
                </a:lnTo>
                <a:lnTo>
                  <a:pt x="2886243" y="1667043"/>
                </a:lnTo>
                <a:lnTo>
                  <a:pt x="2852207" y="1696240"/>
                </a:lnTo>
                <a:lnTo>
                  <a:pt x="2813932" y="1719995"/>
                </a:lnTo>
                <a:lnTo>
                  <a:pt x="2772021" y="1737708"/>
                </a:lnTo>
                <a:lnTo>
                  <a:pt x="2727074" y="1748776"/>
                </a:lnTo>
                <a:lnTo>
                  <a:pt x="2679693" y="1752600"/>
                </a:lnTo>
                <a:lnTo>
                  <a:pt x="292106" y="1752600"/>
                </a:lnTo>
                <a:lnTo>
                  <a:pt x="244725" y="1748776"/>
                </a:lnTo>
                <a:lnTo>
                  <a:pt x="199778" y="1737708"/>
                </a:lnTo>
                <a:lnTo>
                  <a:pt x="157866" y="1719995"/>
                </a:lnTo>
                <a:lnTo>
                  <a:pt x="119592" y="1696240"/>
                </a:lnTo>
                <a:lnTo>
                  <a:pt x="85556" y="1667043"/>
                </a:lnTo>
                <a:lnTo>
                  <a:pt x="56359" y="1633007"/>
                </a:lnTo>
                <a:lnTo>
                  <a:pt x="32604" y="1594732"/>
                </a:lnTo>
                <a:lnTo>
                  <a:pt x="14891" y="1552821"/>
                </a:lnTo>
                <a:lnTo>
                  <a:pt x="3823" y="1507874"/>
                </a:lnTo>
                <a:lnTo>
                  <a:pt x="0" y="1460493"/>
                </a:lnTo>
                <a:lnTo>
                  <a:pt x="0" y="29210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298940" y="5641340"/>
            <a:ext cx="199580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Terminal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spc="-1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known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94140" y="1529588"/>
            <a:ext cx="2607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Non-</a:t>
            </a:r>
            <a:r>
              <a:rPr sz="2400" spc="-20" dirty="0">
                <a:latin typeface="Calibri"/>
                <a:cs typeface="Calibri"/>
              </a:rPr>
              <a:t>Terminal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994140" y="1898396"/>
            <a:ext cx="261239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80"/>
              </a:lnSpc>
              <a:spcBef>
                <a:spcPts val="100"/>
              </a:spcBef>
              <a:tabLst>
                <a:tab pos="1118870" algn="l"/>
                <a:tab pos="2045970" algn="l"/>
              </a:tabLst>
            </a:pP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spc="-1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D303CA"/>
                </a:solidFill>
                <a:latin typeface="Calibri"/>
                <a:cs typeface="Calibri"/>
              </a:rPr>
              <a:t>=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solidFill>
                  <a:srgbClr val="D303CA"/>
                </a:solidFill>
                <a:latin typeface="Calibri"/>
                <a:cs typeface="Calibri"/>
              </a:rPr>
              <a:t>max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s’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826769">
              <a:lnSpc>
                <a:spcPts val="1580"/>
              </a:lnSpc>
            </a:pPr>
            <a:r>
              <a:rPr sz="1400" i="1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D303CA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D303CA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303CA"/>
                </a:solidFill>
                <a:latin typeface="Symbol"/>
                <a:cs typeface="Symbol"/>
              </a:rPr>
              <a:t></a:t>
            </a:r>
            <a:r>
              <a:rPr sz="1400" spc="425" dirty="0">
                <a:solidFill>
                  <a:srgbClr val="D303CA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successors(</a:t>
            </a:r>
            <a:r>
              <a:rPr sz="1400" i="1" spc="-10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00"/>
              </a:spcBef>
            </a:pPr>
            <a:r>
              <a:rPr dirty="0"/>
              <a:t>Minimax</a:t>
            </a:r>
            <a:r>
              <a:rPr spc="-15" dirty="0"/>
              <a:t> </a:t>
            </a:r>
            <a:r>
              <a:rPr spc="-10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4625" y="2558168"/>
            <a:ext cx="6838950" cy="2305050"/>
            <a:chOff x="2714625" y="2558168"/>
            <a:chExt cx="6838950" cy="2305050"/>
          </a:xfrm>
        </p:grpSpPr>
        <p:sp>
          <p:nvSpPr>
            <p:cNvPr id="4" name="object 4"/>
            <p:cNvSpPr/>
            <p:nvPr/>
          </p:nvSpPr>
          <p:spPr>
            <a:xfrm>
              <a:off x="5396947" y="3124200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6947" y="3124200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2837" y="3183172"/>
              <a:ext cx="235888" cy="2027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079" y="3229443"/>
              <a:ext cx="84372" cy="843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76477" y="3478033"/>
              <a:ext cx="1828164" cy="295275"/>
            </a:xfrm>
            <a:custGeom>
              <a:avLst/>
              <a:gdLst/>
              <a:ahLst/>
              <a:cxnLst/>
              <a:rect l="l" t="t" r="r" b="b"/>
              <a:pathLst>
                <a:path w="1828164" h="295275">
                  <a:moveTo>
                    <a:pt x="1828137" y="0"/>
                  </a:moveTo>
                  <a:lnTo>
                    <a:pt x="0" y="294861"/>
                  </a:lnTo>
                </a:path>
                <a:path w="1828164" h="295275">
                  <a:moveTo>
                    <a:pt x="1828137" y="0"/>
                  </a:moveTo>
                  <a:lnTo>
                    <a:pt x="58972" y="294861"/>
                  </a:lnTo>
                </a:path>
              </a:pathLst>
            </a:custGeom>
            <a:ln w="28575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0502" y="3165027"/>
              <a:ext cx="224145" cy="2116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2922" y="4185698"/>
              <a:ext cx="943610" cy="295275"/>
            </a:xfrm>
            <a:custGeom>
              <a:avLst/>
              <a:gdLst/>
              <a:ahLst/>
              <a:cxnLst/>
              <a:rect l="l" t="t" r="r" b="b"/>
              <a:pathLst>
                <a:path w="943610" h="295275">
                  <a:moveTo>
                    <a:pt x="943555" y="0"/>
                  </a:moveTo>
                  <a:lnTo>
                    <a:pt x="117945" y="294861"/>
                  </a:lnTo>
                </a:path>
                <a:path w="943610" h="295275">
                  <a:moveTo>
                    <a:pt x="943555" y="0"/>
                  </a:moveTo>
                  <a:lnTo>
                    <a:pt x="0" y="294861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68809" y="3831865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809" y="3831865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3002" y="3878741"/>
              <a:ext cx="235888" cy="2027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940" y="3937109"/>
              <a:ext cx="84372" cy="843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364" y="3872693"/>
              <a:ext cx="224145" cy="2116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66112" y="3831865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0223" y="4185698"/>
              <a:ext cx="943610" cy="295275"/>
            </a:xfrm>
            <a:custGeom>
              <a:avLst/>
              <a:gdLst/>
              <a:ahLst/>
              <a:cxnLst/>
              <a:rect l="l" t="t" r="r" b="b"/>
              <a:pathLst>
                <a:path w="943609" h="295275">
                  <a:moveTo>
                    <a:pt x="943555" y="0"/>
                  </a:moveTo>
                  <a:lnTo>
                    <a:pt x="117945" y="294861"/>
                  </a:lnTo>
                </a:path>
                <a:path w="943609" h="295275">
                  <a:moveTo>
                    <a:pt x="943555" y="0"/>
                  </a:moveTo>
                  <a:lnTo>
                    <a:pt x="0" y="294861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66112" y="3831865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7889" y="3890838"/>
              <a:ext cx="235889" cy="2027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4243" y="3937109"/>
              <a:ext cx="84372" cy="843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9667" y="3872693"/>
              <a:ext cx="224145" cy="21169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43200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3200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7393" y="4586408"/>
              <a:ext cx="235888" cy="202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1331" y="4644777"/>
              <a:ext cx="84372" cy="843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865" y="4580360"/>
              <a:ext cx="224145" cy="2116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12364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12364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4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6558" y="4586408"/>
              <a:ext cx="235888" cy="2027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0496" y="4644777"/>
              <a:ext cx="84372" cy="843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4578" y="4580360"/>
              <a:ext cx="224145" cy="2116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40502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40502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79" y="4598503"/>
              <a:ext cx="235888" cy="2027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8633" y="4644777"/>
              <a:ext cx="84372" cy="843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168" y="4580360"/>
              <a:ext cx="224145" cy="21169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109667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1415332" y="0"/>
                  </a:moveTo>
                  <a:lnTo>
                    <a:pt x="0" y="0"/>
                  </a:lnTo>
                  <a:lnTo>
                    <a:pt x="0" y="294860"/>
                  </a:lnTo>
                  <a:lnTo>
                    <a:pt x="1415332" y="294860"/>
                  </a:lnTo>
                  <a:lnTo>
                    <a:pt x="1415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09667" y="4539532"/>
              <a:ext cx="1415415" cy="295275"/>
            </a:xfrm>
            <a:custGeom>
              <a:avLst/>
              <a:gdLst/>
              <a:ahLst/>
              <a:cxnLst/>
              <a:rect l="l" t="t" r="r" b="b"/>
              <a:pathLst>
                <a:path w="1415415" h="295275">
                  <a:moveTo>
                    <a:pt x="0" y="0"/>
                  </a:moveTo>
                  <a:lnTo>
                    <a:pt x="1415332" y="0"/>
                  </a:lnTo>
                  <a:lnTo>
                    <a:pt x="1415332" y="294861"/>
                  </a:lnTo>
                  <a:lnTo>
                    <a:pt x="0" y="294861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444" y="4598503"/>
              <a:ext cx="235889" cy="2027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7798" y="4644777"/>
              <a:ext cx="84372" cy="843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1881" y="4580360"/>
              <a:ext cx="224145" cy="2116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332363" y="2570868"/>
              <a:ext cx="1090295" cy="1014730"/>
            </a:xfrm>
            <a:custGeom>
              <a:avLst/>
              <a:gdLst/>
              <a:ahLst/>
              <a:cxnLst/>
              <a:rect l="l" t="t" r="r" b="b"/>
              <a:pathLst>
                <a:path w="1090295" h="1014729">
                  <a:moveTo>
                    <a:pt x="987469" y="0"/>
                  </a:moveTo>
                  <a:lnTo>
                    <a:pt x="61155" y="845859"/>
                  </a:lnTo>
                  <a:lnTo>
                    <a:pt x="9773" y="789590"/>
                  </a:lnTo>
                  <a:lnTo>
                    <a:pt x="0" y="1004895"/>
                  </a:lnTo>
                  <a:lnTo>
                    <a:pt x="215304" y="1014669"/>
                  </a:lnTo>
                  <a:lnTo>
                    <a:pt x="163921" y="958399"/>
                  </a:lnTo>
                  <a:lnTo>
                    <a:pt x="1090234" y="112538"/>
                  </a:lnTo>
                  <a:lnTo>
                    <a:pt x="987469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32363" y="2570868"/>
              <a:ext cx="1090295" cy="1014730"/>
            </a:xfrm>
            <a:custGeom>
              <a:avLst/>
              <a:gdLst/>
              <a:ahLst/>
              <a:cxnLst/>
              <a:rect l="l" t="t" r="r" b="b"/>
              <a:pathLst>
                <a:path w="1090295" h="1014729">
                  <a:moveTo>
                    <a:pt x="1090234" y="112539"/>
                  </a:moveTo>
                  <a:lnTo>
                    <a:pt x="163920" y="958400"/>
                  </a:lnTo>
                  <a:lnTo>
                    <a:pt x="215303" y="1014670"/>
                  </a:lnTo>
                  <a:lnTo>
                    <a:pt x="0" y="1004895"/>
                  </a:lnTo>
                  <a:lnTo>
                    <a:pt x="9773" y="789591"/>
                  </a:lnTo>
                  <a:lnTo>
                    <a:pt x="61155" y="845860"/>
                  </a:lnTo>
                  <a:lnTo>
                    <a:pt x="987469" y="0"/>
                  </a:lnTo>
                  <a:lnTo>
                    <a:pt x="1090234" y="112539"/>
                  </a:lnTo>
                  <a:close/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650245" y="4900676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+8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60540" y="4900676"/>
            <a:ext cx="427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79340" y="4900676"/>
            <a:ext cx="199580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5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20" dirty="0">
                <a:latin typeface="Calibri"/>
                <a:cs typeface="Calibri"/>
              </a:rPr>
              <a:t>Terminal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States: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spc="-1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known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79140" y="4900676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50" dirty="0"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25056" y="1923731"/>
            <a:ext cx="1507490" cy="1051560"/>
            <a:chOff x="4125056" y="1923731"/>
            <a:chExt cx="1507490" cy="1051560"/>
          </a:xfrm>
        </p:grpSpPr>
        <p:sp>
          <p:nvSpPr>
            <p:cNvPr id="49" name="object 49"/>
            <p:cNvSpPr/>
            <p:nvPr/>
          </p:nvSpPr>
          <p:spPr>
            <a:xfrm>
              <a:off x="4137756" y="1936431"/>
              <a:ext cx="1482090" cy="1026160"/>
            </a:xfrm>
            <a:custGeom>
              <a:avLst/>
              <a:gdLst/>
              <a:ahLst/>
              <a:cxnLst/>
              <a:rect l="l" t="t" r="r" b="b"/>
              <a:pathLst>
                <a:path w="1482089" h="1026160">
                  <a:moveTo>
                    <a:pt x="81648" y="0"/>
                  </a:moveTo>
                  <a:lnTo>
                    <a:pt x="0" y="128684"/>
                  </a:lnTo>
                  <a:lnTo>
                    <a:pt x="1312193" y="961246"/>
                  </a:lnTo>
                  <a:lnTo>
                    <a:pt x="1271369" y="1025588"/>
                  </a:lnTo>
                  <a:lnTo>
                    <a:pt x="1481700" y="978551"/>
                  </a:lnTo>
                  <a:lnTo>
                    <a:pt x="1434664" y="768220"/>
                  </a:lnTo>
                  <a:lnTo>
                    <a:pt x="1393840" y="832562"/>
                  </a:lnTo>
                  <a:lnTo>
                    <a:pt x="81648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37756" y="1936431"/>
              <a:ext cx="1482090" cy="1026160"/>
            </a:xfrm>
            <a:custGeom>
              <a:avLst/>
              <a:gdLst/>
              <a:ahLst/>
              <a:cxnLst/>
              <a:rect l="l" t="t" r="r" b="b"/>
              <a:pathLst>
                <a:path w="1482089" h="1026160">
                  <a:moveTo>
                    <a:pt x="81647" y="0"/>
                  </a:moveTo>
                  <a:lnTo>
                    <a:pt x="1393840" y="832562"/>
                  </a:lnTo>
                  <a:lnTo>
                    <a:pt x="1434663" y="768220"/>
                  </a:lnTo>
                  <a:lnTo>
                    <a:pt x="1481699" y="978550"/>
                  </a:lnTo>
                  <a:lnTo>
                    <a:pt x="1271368" y="1025587"/>
                  </a:lnTo>
                  <a:lnTo>
                    <a:pt x="1312192" y="961245"/>
                  </a:lnTo>
                  <a:lnTo>
                    <a:pt x="0" y="128683"/>
                  </a:lnTo>
                  <a:lnTo>
                    <a:pt x="81647" y="0"/>
                  </a:lnTo>
                  <a:close/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004591" y="3733800"/>
            <a:ext cx="501015" cy="4622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50" dirty="0"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905" y="3733800"/>
            <a:ext cx="648970" cy="4622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209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04574" y="2995510"/>
            <a:ext cx="529590" cy="423545"/>
          </a:xfrm>
          <a:prstGeom prst="rect">
            <a:avLst/>
          </a:prstGeom>
          <a:solidFill>
            <a:srgbClr val="3366FF"/>
          </a:solidFill>
        </p:spPr>
        <p:txBody>
          <a:bodyPr vert="horz" wrap="square" lIns="0" tIns="190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50" dirty="0">
                <a:latin typeface="Calibri"/>
                <a:cs typeface="Calibri"/>
              </a:rPr>
              <a:t>8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892040" y="3401567"/>
            <a:ext cx="1164590" cy="460375"/>
            <a:chOff x="4892040" y="3401567"/>
            <a:chExt cx="1164590" cy="460375"/>
          </a:xfrm>
        </p:grpSpPr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040" y="3401567"/>
              <a:ext cx="1164336" cy="46024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42169" y="3428239"/>
              <a:ext cx="1067435" cy="355600"/>
            </a:xfrm>
            <a:custGeom>
              <a:avLst/>
              <a:gdLst/>
              <a:ahLst/>
              <a:cxnLst/>
              <a:rect l="l" t="t" r="r" b="b"/>
              <a:pathLst>
                <a:path w="1067435" h="355600">
                  <a:moveTo>
                    <a:pt x="1045400" y="0"/>
                  </a:moveTo>
                  <a:lnTo>
                    <a:pt x="140133" y="128920"/>
                  </a:lnTo>
                  <a:lnTo>
                    <a:pt x="129390" y="53482"/>
                  </a:lnTo>
                  <a:lnTo>
                    <a:pt x="0" y="225845"/>
                  </a:lnTo>
                  <a:lnTo>
                    <a:pt x="172363" y="355236"/>
                  </a:lnTo>
                  <a:lnTo>
                    <a:pt x="161620" y="279798"/>
                  </a:lnTo>
                  <a:lnTo>
                    <a:pt x="1066886" y="150878"/>
                  </a:lnTo>
                  <a:lnTo>
                    <a:pt x="10454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42169" y="3428238"/>
              <a:ext cx="1067435" cy="355600"/>
            </a:xfrm>
            <a:custGeom>
              <a:avLst/>
              <a:gdLst/>
              <a:ahLst/>
              <a:cxnLst/>
              <a:rect l="l" t="t" r="r" b="b"/>
              <a:pathLst>
                <a:path w="1067435" h="355600">
                  <a:moveTo>
                    <a:pt x="1066887" y="150878"/>
                  </a:moveTo>
                  <a:lnTo>
                    <a:pt x="161620" y="279798"/>
                  </a:lnTo>
                  <a:lnTo>
                    <a:pt x="172363" y="355237"/>
                  </a:lnTo>
                  <a:lnTo>
                    <a:pt x="0" y="225845"/>
                  </a:lnTo>
                  <a:lnTo>
                    <a:pt x="129390" y="53481"/>
                  </a:lnTo>
                  <a:lnTo>
                    <a:pt x="140133" y="128920"/>
                  </a:lnTo>
                  <a:lnTo>
                    <a:pt x="1045400" y="0"/>
                  </a:lnTo>
                  <a:lnTo>
                    <a:pt x="1066887" y="150878"/>
                  </a:lnTo>
                  <a:close/>
                </a:path>
              </a:pathLst>
            </a:custGeom>
            <a:ln w="126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35940" y="1304035"/>
            <a:ext cx="11277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652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nodes: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under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Agent’s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control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nodes: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under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Opponent’s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5940" y="1669796"/>
            <a:ext cx="727519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  <a:tabLst>
                <a:tab pos="1118870" algn="l"/>
                <a:tab pos="2045970" algn="l"/>
                <a:tab pos="6565265" algn="l"/>
              </a:tabLst>
            </a:pP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spc="-1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D303CA"/>
                </a:solidFill>
                <a:latin typeface="Calibri"/>
                <a:cs typeface="Calibri"/>
              </a:rPr>
              <a:t>=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solidFill>
                  <a:srgbClr val="D303CA"/>
                </a:solidFill>
                <a:latin typeface="Calibri"/>
                <a:cs typeface="Calibri"/>
              </a:rPr>
              <a:t>max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s’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dirty="0">
                <a:solidFill>
                  <a:srgbClr val="D303CA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r>
              <a:rPr sz="2400" spc="-15" dirty="0">
                <a:solidFill>
                  <a:srgbClr val="D303CA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D303CA"/>
                </a:solidFill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826769">
              <a:lnSpc>
                <a:spcPts val="1590"/>
              </a:lnSpc>
            </a:pPr>
            <a:r>
              <a:rPr sz="1400" i="1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D303CA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D303CA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303CA"/>
                </a:solidFill>
                <a:latin typeface="Symbol"/>
                <a:cs typeface="Symbol"/>
              </a:rPr>
              <a:t></a:t>
            </a:r>
            <a:r>
              <a:rPr sz="1400" spc="425" dirty="0">
                <a:solidFill>
                  <a:srgbClr val="D303CA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successors(</a:t>
            </a:r>
            <a:r>
              <a:rPr sz="1400" i="1" spc="-10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997208" y="1669796"/>
            <a:ext cx="1659889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>
              <a:lnSpc>
                <a:spcPts val="2790"/>
              </a:lnSpc>
              <a:spcBef>
                <a:spcPts val="100"/>
              </a:spcBef>
              <a:tabLst>
                <a:tab pos="1093470" algn="l"/>
              </a:tabLst>
            </a:pPr>
            <a:r>
              <a:rPr sz="2400" spc="-25" dirty="0">
                <a:solidFill>
                  <a:srgbClr val="D303CA"/>
                </a:solidFill>
                <a:latin typeface="Calibri"/>
                <a:cs typeface="Calibri"/>
              </a:rPr>
              <a:t>min</a:t>
            </a:r>
            <a:r>
              <a:rPr sz="2400" dirty="0">
                <a:solidFill>
                  <a:srgbClr val="D303CA"/>
                </a:solidFill>
                <a:latin typeface="Calibri"/>
                <a:cs typeface="Calibri"/>
              </a:rPr>
              <a:t>	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V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(</a:t>
            </a:r>
            <a:r>
              <a:rPr sz="2400" i="1" spc="-20" dirty="0">
                <a:solidFill>
                  <a:srgbClr val="D303CA"/>
                </a:solidFill>
                <a:latin typeface="Calibri"/>
                <a:cs typeface="Calibri"/>
              </a:rPr>
              <a:t>s’</a:t>
            </a:r>
            <a:r>
              <a:rPr sz="2400" spc="-20" dirty="0">
                <a:solidFill>
                  <a:srgbClr val="D303CA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1590"/>
              </a:lnSpc>
            </a:pPr>
            <a:r>
              <a:rPr sz="1400" i="1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D303CA"/>
                </a:solidFill>
                <a:latin typeface="Arial"/>
                <a:cs typeface="Arial"/>
              </a:rPr>
              <a:t>’</a:t>
            </a:r>
            <a:r>
              <a:rPr sz="1400" spc="-55" dirty="0">
                <a:solidFill>
                  <a:srgbClr val="D303CA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303CA"/>
                </a:solidFill>
                <a:latin typeface="Symbol"/>
                <a:cs typeface="Symbol"/>
              </a:rPr>
              <a:t></a:t>
            </a:r>
            <a:r>
              <a:rPr sz="1400" spc="425" dirty="0">
                <a:solidFill>
                  <a:srgbClr val="D303CA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successors(</a:t>
            </a:r>
            <a:r>
              <a:rPr sz="1400" i="1" spc="-10" dirty="0">
                <a:solidFill>
                  <a:srgbClr val="D303CA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D303CA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C1F737B-3F87-ED7D-5E21-6A92ABF2873B}"/>
                  </a:ext>
                </a:extLst>
              </p14:cNvPr>
              <p14:cNvContentPartPr/>
              <p14:nvPr/>
            </p14:nvContentPartPr>
            <p14:xfrm>
              <a:off x="11665629" y="1914257"/>
              <a:ext cx="20160" cy="9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C1F737B-3F87-ED7D-5E21-6A92ABF287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56629" y="1905257"/>
                <a:ext cx="37800" cy="2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024892"/>
            <a:ext cx="12204700" cy="5522595"/>
            <a:chOff x="-6350" y="1024892"/>
            <a:chExt cx="12204700" cy="5522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00" y="1066800"/>
              <a:ext cx="1048512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024" y="1981200"/>
              <a:ext cx="932688" cy="1033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00" y="2895600"/>
              <a:ext cx="1048512" cy="10363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024" y="3810000"/>
              <a:ext cx="932688" cy="1033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4986" y="1309973"/>
              <a:ext cx="7089592" cy="50167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3706368"/>
              <a:ext cx="4422648" cy="21701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7232" y="5462015"/>
              <a:ext cx="4212336" cy="1085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6000" y="5486400"/>
              <a:ext cx="4114800" cy="990600"/>
            </a:xfrm>
            <a:custGeom>
              <a:avLst/>
              <a:gdLst/>
              <a:ahLst/>
              <a:cxnLst/>
              <a:rect l="l" t="t" r="r" b="b"/>
              <a:pathLst>
                <a:path w="4114800" h="990600">
                  <a:moveTo>
                    <a:pt x="3949694" y="0"/>
                  </a:moveTo>
                  <a:lnTo>
                    <a:pt x="165105" y="0"/>
                  </a:lnTo>
                  <a:lnTo>
                    <a:pt x="121213" y="5897"/>
                  </a:lnTo>
                  <a:lnTo>
                    <a:pt x="81773" y="22541"/>
                  </a:lnTo>
                  <a:lnTo>
                    <a:pt x="48358" y="48358"/>
                  </a:lnTo>
                  <a:lnTo>
                    <a:pt x="22541" y="81773"/>
                  </a:lnTo>
                  <a:lnTo>
                    <a:pt x="5897" y="121213"/>
                  </a:lnTo>
                  <a:lnTo>
                    <a:pt x="0" y="165105"/>
                  </a:lnTo>
                  <a:lnTo>
                    <a:pt x="0" y="825494"/>
                  </a:lnTo>
                  <a:lnTo>
                    <a:pt x="5897" y="869386"/>
                  </a:lnTo>
                  <a:lnTo>
                    <a:pt x="22541" y="908826"/>
                  </a:lnTo>
                  <a:lnTo>
                    <a:pt x="48358" y="942241"/>
                  </a:lnTo>
                  <a:lnTo>
                    <a:pt x="81773" y="968058"/>
                  </a:lnTo>
                  <a:lnTo>
                    <a:pt x="121213" y="984702"/>
                  </a:lnTo>
                  <a:lnTo>
                    <a:pt x="165105" y="990600"/>
                  </a:lnTo>
                  <a:lnTo>
                    <a:pt x="3949694" y="990600"/>
                  </a:lnTo>
                  <a:lnTo>
                    <a:pt x="3993586" y="984702"/>
                  </a:lnTo>
                  <a:lnTo>
                    <a:pt x="4033026" y="968058"/>
                  </a:lnTo>
                  <a:lnTo>
                    <a:pt x="4066441" y="942241"/>
                  </a:lnTo>
                  <a:lnTo>
                    <a:pt x="4092258" y="908826"/>
                  </a:lnTo>
                  <a:lnTo>
                    <a:pt x="4108902" y="869386"/>
                  </a:lnTo>
                  <a:lnTo>
                    <a:pt x="4114800" y="825494"/>
                  </a:lnTo>
                  <a:lnTo>
                    <a:pt x="4114800" y="165105"/>
                  </a:lnTo>
                  <a:lnTo>
                    <a:pt x="4108902" y="121213"/>
                  </a:lnTo>
                  <a:lnTo>
                    <a:pt x="4092258" y="81773"/>
                  </a:lnTo>
                  <a:lnTo>
                    <a:pt x="4066441" y="48358"/>
                  </a:lnTo>
                  <a:lnTo>
                    <a:pt x="4033026" y="22541"/>
                  </a:lnTo>
                  <a:lnTo>
                    <a:pt x="3993586" y="5897"/>
                  </a:lnTo>
                  <a:lnTo>
                    <a:pt x="3949694" y="0"/>
                  </a:lnTo>
                  <a:close/>
                </a:path>
              </a:pathLst>
            </a:custGeom>
            <a:solidFill>
              <a:srgbClr val="C39BE1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86000" y="5486400"/>
              <a:ext cx="4114800" cy="990600"/>
            </a:xfrm>
            <a:custGeom>
              <a:avLst/>
              <a:gdLst/>
              <a:ahLst/>
              <a:cxnLst/>
              <a:rect l="l" t="t" r="r" b="b"/>
              <a:pathLst>
                <a:path w="4114800" h="990600">
                  <a:moveTo>
                    <a:pt x="0" y="165105"/>
                  </a:moveTo>
                  <a:lnTo>
                    <a:pt x="5897" y="121213"/>
                  </a:lnTo>
                  <a:lnTo>
                    <a:pt x="22541" y="81773"/>
                  </a:lnTo>
                  <a:lnTo>
                    <a:pt x="48358" y="48358"/>
                  </a:lnTo>
                  <a:lnTo>
                    <a:pt x="81773" y="22541"/>
                  </a:lnTo>
                  <a:lnTo>
                    <a:pt x="121213" y="5897"/>
                  </a:lnTo>
                  <a:lnTo>
                    <a:pt x="165105" y="0"/>
                  </a:lnTo>
                  <a:lnTo>
                    <a:pt x="3949695" y="0"/>
                  </a:lnTo>
                  <a:lnTo>
                    <a:pt x="3993586" y="5897"/>
                  </a:lnTo>
                  <a:lnTo>
                    <a:pt x="4033026" y="22541"/>
                  </a:lnTo>
                  <a:lnTo>
                    <a:pt x="4066441" y="48358"/>
                  </a:lnTo>
                  <a:lnTo>
                    <a:pt x="4092258" y="81773"/>
                  </a:lnTo>
                  <a:lnTo>
                    <a:pt x="4108902" y="121213"/>
                  </a:lnTo>
                  <a:lnTo>
                    <a:pt x="4114800" y="165105"/>
                  </a:lnTo>
                  <a:lnTo>
                    <a:pt x="4114800" y="825494"/>
                  </a:lnTo>
                  <a:lnTo>
                    <a:pt x="4108902" y="869386"/>
                  </a:lnTo>
                  <a:lnTo>
                    <a:pt x="4092258" y="908826"/>
                  </a:lnTo>
                  <a:lnTo>
                    <a:pt x="4066441" y="942241"/>
                  </a:lnTo>
                  <a:lnTo>
                    <a:pt x="4033026" y="968058"/>
                  </a:lnTo>
                  <a:lnTo>
                    <a:pt x="3993586" y="984702"/>
                  </a:lnTo>
                  <a:lnTo>
                    <a:pt x="3949695" y="990600"/>
                  </a:lnTo>
                  <a:lnTo>
                    <a:pt x="165105" y="990600"/>
                  </a:lnTo>
                  <a:lnTo>
                    <a:pt x="121213" y="984702"/>
                  </a:lnTo>
                  <a:lnTo>
                    <a:pt x="81773" y="968058"/>
                  </a:lnTo>
                  <a:lnTo>
                    <a:pt x="48358" y="942241"/>
                  </a:lnTo>
                  <a:lnTo>
                    <a:pt x="22541" y="908826"/>
                  </a:lnTo>
                  <a:lnTo>
                    <a:pt x="5897" y="869386"/>
                  </a:lnTo>
                  <a:lnTo>
                    <a:pt x="0" y="825494"/>
                  </a:lnTo>
                  <a:lnTo>
                    <a:pt x="0" y="16510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4230">
              <a:lnSpc>
                <a:spcPct val="100000"/>
              </a:lnSpc>
              <a:spcBef>
                <a:spcPts val="100"/>
              </a:spcBef>
            </a:pPr>
            <a:r>
              <a:rPr dirty="0"/>
              <a:t>Tic-Tac-Toe</a:t>
            </a:r>
            <a:r>
              <a:rPr spc="10" dirty="0"/>
              <a:t> </a:t>
            </a:r>
            <a:r>
              <a:rPr dirty="0"/>
              <a:t>Game</a:t>
            </a:r>
            <a:r>
              <a:rPr spc="10" dirty="0"/>
              <a:t> </a:t>
            </a:r>
            <a:r>
              <a:rPr spc="-20" dirty="0"/>
              <a:t>Tree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9525">
              <a:lnSpc>
                <a:spcPct val="100000"/>
              </a:lnSpc>
              <a:spcBef>
                <a:spcPts val="100"/>
              </a:spcBef>
            </a:pPr>
            <a:r>
              <a:rPr dirty="0"/>
              <a:t>Minimax</a:t>
            </a:r>
            <a:r>
              <a:rPr spc="-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06067"/>
            <a:ext cx="9571355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■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Choose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action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leading to state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best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i="1" dirty="0">
                <a:solidFill>
                  <a:srgbClr val="333399"/>
                </a:solidFill>
                <a:latin typeface="Calibri"/>
                <a:cs typeface="Calibri"/>
              </a:rPr>
              <a:t>minimax</a:t>
            </a:r>
            <a:r>
              <a:rPr sz="3200" b="1" i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i="1" spc="-10" dirty="0">
                <a:solidFill>
                  <a:srgbClr val="333399"/>
                </a:solidFill>
                <a:latin typeface="Calibri"/>
                <a:cs typeface="Calibri"/>
              </a:rPr>
              <a:t>value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■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Assumes all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future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moves will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484" dirty="0">
                <a:solidFill>
                  <a:srgbClr val="333399"/>
                </a:solidFill>
                <a:latin typeface="Arial"/>
                <a:cs typeface="Arial"/>
              </a:rPr>
              <a:t>■</a:t>
            </a:r>
            <a:r>
              <a:rPr sz="3200" spc="3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=&gt;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rational against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rational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8661" y="6276847"/>
            <a:ext cx="2381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"/>
                <a:cs typeface="Arial"/>
              </a:rPr>
              <a:t>22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86E0054A-A1DD-2EE5-79F0-A6FDE9970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6" y="348342"/>
            <a:ext cx="10897198" cy="6128658"/>
          </a:xfrm>
        </p:spPr>
      </p:pic>
    </p:spTree>
    <p:extLst>
      <p:ext uri="{BB962C8B-B14F-4D97-AF65-F5344CB8AC3E}">
        <p14:creationId xmlns:p14="http://schemas.microsoft.com/office/powerpoint/2010/main" val="8468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">
            <a:extLst>
              <a:ext uri="{FF2B5EF4-FFF2-40B4-BE49-F238E27FC236}">
                <a16:creationId xmlns:a16="http://schemas.microsoft.com/office/drawing/2014/main" id="{279E35D8-455C-F377-ED41-274B575E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2" y="642256"/>
            <a:ext cx="10068988" cy="4909458"/>
          </a:xfrm>
        </p:spPr>
      </p:pic>
    </p:spTree>
    <p:extLst>
      <p:ext uri="{BB962C8B-B14F-4D97-AF65-F5344CB8AC3E}">
        <p14:creationId xmlns:p14="http://schemas.microsoft.com/office/powerpoint/2010/main" val="332004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878E-5E21-6068-6BC0-2FEF0B03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 Implementation (</a:t>
            </a:r>
            <a:r>
              <a:rPr lang="en-US" sz="2800" dirty="0"/>
              <a:t>to avoid mutual recursion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diagram of a state">
            <a:extLst>
              <a:ext uri="{FF2B5EF4-FFF2-40B4-BE49-F238E27FC236}">
                <a16:creationId xmlns:a16="http://schemas.microsoft.com/office/drawing/2014/main" id="{F2FC43E9-8E47-F420-CE90-DFFF181A9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7" y="1469571"/>
            <a:ext cx="10518984" cy="4626429"/>
          </a:xfrm>
        </p:spPr>
      </p:pic>
    </p:spTree>
    <p:extLst>
      <p:ext uri="{BB962C8B-B14F-4D97-AF65-F5344CB8AC3E}">
        <p14:creationId xmlns:p14="http://schemas.microsoft.com/office/powerpoint/2010/main" val="43319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2940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528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General Algorithm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901700" y="3721100"/>
            <a:ext cx="10286365" cy="2616200"/>
            <a:chOff x="901700" y="3721100"/>
            <a:chExt cx="10286365" cy="2616200"/>
          </a:xfrm>
        </p:grpSpPr>
        <p:sp>
          <p:nvSpPr>
            <p:cNvPr id="4" name="object 4"/>
            <p:cNvSpPr/>
            <p:nvPr/>
          </p:nvSpPr>
          <p:spPr>
            <a:xfrm>
              <a:off x="914400" y="3733800"/>
              <a:ext cx="10260965" cy="2590800"/>
            </a:xfrm>
            <a:custGeom>
              <a:avLst/>
              <a:gdLst/>
              <a:ahLst/>
              <a:cxnLst/>
              <a:rect l="l" t="t" r="r" b="b"/>
              <a:pathLst>
                <a:path w="10260965" h="2590800">
                  <a:moveTo>
                    <a:pt x="9828842" y="0"/>
                  </a:moveTo>
                  <a:lnTo>
                    <a:pt x="431802" y="0"/>
                  </a:lnTo>
                  <a:lnTo>
                    <a:pt x="384752" y="2533"/>
                  </a:lnTo>
                  <a:lnTo>
                    <a:pt x="339170" y="9959"/>
                  </a:lnTo>
                  <a:lnTo>
                    <a:pt x="295319" y="22013"/>
                  </a:lnTo>
                  <a:lnTo>
                    <a:pt x="253462" y="38432"/>
                  </a:lnTo>
                  <a:lnTo>
                    <a:pt x="213863" y="58953"/>
                  </a:lnTo>
                  <a:lnTo>
                    <a:pt x="176785" y="83312"/>
                  </a:lnTo>
                  <a:lnTo>
                    <a:pt x="142492" y="111246"/>
                  </a:lnTo>
                  <a:lnTo>
                    <a:pt x="111246" y="142492"/>
                  </a:lnTo>
                  <a:lnTo>
                    <a:pt x="83312" y="176785"/>
                  </a:lnTo>
                  <a:lnTo>
                    <a:pt x="58953" y="213863"/>
                  </a:lnTo>
                  <a:lnTo>
                    <a:pt x="38432" y="253463"/>
                  </a:lnTo>
                  <a:lnTo>
                    <a:pt x="22013" y="295320"/>
                  </a:lnTo>
                  <a:lnTo>
                    <a:pt x="9959" y="339171"/>
                  </a:lnTo>
                  <a:lnTo>
                    <a:pt x="2533" y="384753"/>
                  </a:lnTo>
                  <a:lnTo>
                    <a:pt x="0" y="431803"/>
                  </a:lnTo>
                  <a:lnTo>
                    <a:pt x="0" y="2158996"/>
                  </a:lnTo>
                  <a:lnTo>
                    <a:pt x="2533" y="2206045"/>
                  </a:lnTo>
                  <a:lnTo>
                    <a:pt x="9959" y="2251628"/>
                  </a:lnTo>
                  <a:lnTo>
                    <a:pt x="22013" y="2295479"/>
                  </a:lnTo>
                  <a:lnTo>
                    <a:pt x="38432" y="2337336"/>
                  </a:lnTo>
                  <a:lnTo>
                    <a:pt x="58953" y="2376935"/>
                  </a:lnTo>
                  <a:lnTo>
                    <a:pt x="83312" y="2414013"/>
                  </a:lnTo>
                  <a:lnTo>
                    <a:pt x="111246" y="2448307"/>
                  </a:lnTo>
                  <a:lnTo>
                    <a:pt x="142492" y="2479552"/>
                  </a:lnTo>
                  <a:lnTo>
                    <a:pt x="176785" y="2507486"/>
                  </a:lnTo>
                  <a:lnTo>
                    <a:pt x="213863" y="2531845"/>
                  </a:lnTo>
                  <a:lnTo>
                    <a:pt x="253462" y="2552366"/>
                  </a:lnTo>
                  <a:lnTo>
                    <a:pt x="295319" y="2568786"/>
                  </a:lnTo>
                  <a:lnTo>
                    <a:pt x="339170" y="2580840"/>
                  </a:lnTo>
                  <a:lnTo>
                    <a:pt x="384752" y="2588266"/>
                  </a:lnTo>
                  <a:lnTo>
                    <a:pt x="431802" y="2590800"/>
                  </a:lnTo>
                  <a:lnTo>
                    <a:pt x="9828842" y="2590800"/>
                  </a:lnTo>
                  <a:lnTo>
                    <a:pt x="9875892" y="2588266"/>
                  </a:lnTo>
                  <a:lnTo>
                    <a:pt x="9921474" y="2580840"/>
                  </a:lnTo>
                  <a:lnTo>
                    <a:pt x="9965325" y="2568786"/>
                  </a:lnTo>
                  <a:lnTo>
                    <a:pt x="10007182" y="2552366"/>
                  </a:lnTo>
                  <a:lnTo>
                    <a:pt x="10046781" y="2531845"/>
                  </a:lnTo>
                  <a:lnTo>
                    <a:pt x="10083859" y="2507486"/>
                  </a:lnTo>
                  <a:lnTo>
                    <a:pt x="10118152" y="2479552"/>
                  </a:lnTo>
                  <a:lnTo>
                    <a:pt x="10149398" y="2448307"/>
                  </a:lnTo>
                  <a:lnTo>
                    <a:pt x="10177332" y="2414013"/>
                  </a:lnTo>
                  <a:lnTo>
                    <a:pt x="10201691" y="2376935"/>
                  </a:lnTo>
                  <a:lnTo>
                    <a:pt x="10222212" y="2337336"/>
                  </a:lnTo>
                  <a:lnTo>
                    <a:pt x="10238631" y="2295479"/>
                  </a:lnTo>
                  <a:lnTo>
                    <a:pt x="10250685" y="2251628"/>
                  </a:lnTo>
                  <a:lnTo>
                    <a:pt x="10258111" y="2206045"/>
                  </a:lnTo>
                  <a:lnTo>
                    <a:pt x="10260644" y="2158996"/>
                  </a:lnTo>
                  <a:lnTo>
                    <a:pt x="10260644" y="431803"/>
                  </a:lnTo>
                  <a:lnTo>
                    <a:pt x="10258111" y="384753"/>
                  </a:lnTo>
                  <a:lnTo>
                    <a:pt x="10250685" y="339171"/>
                  </a:lnTo>
                  <a:lnTo>
                    <a:pt x="10238631" y="295320"/>
                  </a:lnTo>
                  <a:lnTo>
                    <a:pt x="10222212" y="253463"/>
                  </a:lnTo>
                  <a:lnTo>
                    <a:pt x="10201691" y="213863"/>
                  </a:lnTo>
                  <a:lnTo>
                    <a:pt x="10177332" y="176785"/>
                  </a:lnTo>
                  <a:lnTo>
                    <a:pt x="10149398" y="142492"/>
                  </a:lnTo>
                  <a:lnTo>
                    <a:pt x="10118152" y="111246"/>
                  </a:lnTo>
                  <a:lnTo>
                    <a:pt x="10083859" y="83312"/>
                  </a:lnTo>
                  <a:lnTo>
                    <a:pt x="10046781" y="58953"/>
                  </a:lnTo>
                  <a:lnTo>
                    <a:pt x="10007182" y="38432"/>
                  </a:lnTo>
                  <a:lnTo>
                    <a:pt x="9965325" y="22013"/>
                  </a:lnTo>
                  <a:lnTo>
                    <a:pt x="9921474" y="9959"/>
                  </a:lnTo>
                  <a:lnTo>
                    <a:pt x="9875892" y="2533"/>
                  </a:lnTo>
                  <a:lnTo>
                    <a:pt x="9828842" y="0"/>
                  </a:lnTo>
                  <a:close/>
                </a:path>
              </a:pathLst>
            </a:custGeom>
            <a:solidFill>
              <a:srgbClr val="F4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3733800"/>
              <a:ext cx="10260965" cy="2590800"/>
            </a:xfrm>
            <a:custGeom>
              <a:avLst/>
              <a:gdLst/>
              <a:ahLst/>
              <a:cxnLst/>
              <a:rect l="l" t="t" r="r" b="b"/>
              <a:pathLst>
                <a:path w="10260965" h="2590800">
                  <a:moveTo>
                    <a:pt x="0" y="431803"/>
                  </a:moveTo>
                  <a:lnTo>
                    <a:pt x="2533" y="384753"/>
                  </a:lnTo>
                  <a:lnTo>
                    <a:pt x="9959" y="339171"/>
                  </a:lnTo>
                  <a:lnTo>
                    <a:pt x="22013" y="295320"/>
                  </a:lnTo>
                  <a:lnTo>
                    <a:pt x="38432" y="253463"/>
                  </a:lnTo>
                  <a:lnTo>
                    <a:pt x="58953" y="213864"/>
                  </a:lnTo>
                  <a:lnTo>
                    <a:pt x="83312" y="176786"/>
                  </a:lnTo>
                  <a:lnTo>
                    <a:pt x="111246" y="142492"/>
                  </a:lnTo>
                  <a:lnTo>
                    <a:pt x="142492" y="111247"/>
                  </a:lnTo>
                  <a:lnTo>
                    <a:pt x="176785" y="83313"/>
                  </a:lnTo>
                  <a:lnTo>
                    <a:pt x="213863" y="58953"/>
                  </a:lnTo>
                  <a:lnTo>
                    <a:pt x="253462" y="38432"/>
                  </a:lnTo>
                  <a:lnTo>
                    <a:pt x="295319" y="22013"/>
                  </a:lnTo>
                  <a:lnTo>
                    <a:pt x="339170" y="9959"/>
                  </a:lnTo>
                  <a:lnTo>
                    <a:pt x="384752" y="2533"/>
                  </a:lnTo>
                  <a:lnTo>
                    <a:pt x="431802" y="0"/>
                  </a:lnTo>
                  <a:lnTo>
                    <a:pt x="9828843" y="0"/>
                  </a:lnTo>
                  <a:lnTo>
                    <a:pt x="9875892" y="2533"/>
                  </a:lnTo>
                  <a:lnTo>
                    <a:pt x="9921474" y="9959"/>
                  </a:lnTo>
                  <a:lnTo>
                    <a:pt x="9965326" y="22013"/>
                  </a:lnTo>
                  <a:lnTo>
                    <a:pt x="10007182" y="38432"/>
                  </a:lnTo>
                  <a:lnTo>
                    <a:pt x="10046782" y="58953"/>
                  </a:lnTo>
                  <a:lnTo>
                    <a:pt x="10083859" y="83313"/>
                  </a:lnTo>
                  <a:lnTo>
                    <a:pt x="10118153" y="111247"/>
                  </a:lnTo>
                  <a:lnTo>
                    <a:pt x="10149398" y="142492"/>
                  </a:lnTo>
                  <a:lnTo>
                    <a:pt x="10177332" y="176786"/>
                  </a:lnTo>
                  <a:lnTo>
                    <a:pt x="10201691" y="213864"/>
                  </a:lnTo>
                  <a:lnTo>
                    <a:pt x="10222212" y="253463"/>
                  </a:lnTo>
                  <a:lnTo>
                    <a:pt x="10238631" y="295320"/>
                  </a:lnTo>
                  <a:lnTo>
                    <a:pt x="10250685" y="339171"/>
                  </a:lnTo>
                  <a:lnTo>
                    <a:pt x="10258111" y="384753"/>
                  </a:lnTo>
                  <a:lnTo>
                    <a:pt x="10260645" y="431803"/>
                  </a:lnTo>
                  <a:lnTo>
                    <a:pt x="10260645" y="2158996"/>
                  </a:lnTo>
                  <a:lnTo>
                    <a:pt x="10258111" y="2206045"/>
                  </a:lnTo>
                  <a:lnTo>
                    <a:pt x="10250685" y="2251628"/>
                  </a:lnTo>
                  <a:lnTo>
                    <a:pt x="10238631" y="2295479"/>
                  </a:lnTo>
                  <a:lnTo>
                    <a:pt x="10222212" y="2337336"/>
                  </a:lnTo>
                  <a:lnTo>
                    <a:pt x="10201691" y="2376935"/>
                  </a:lnTo>
                  <a:lnTo>
                    <a:pt x="10177332" y="2414013"/>
                  </a:lnTo>
                  <a:lnTo>
                    <a:pt x="10149398" y="2448307"/>
                  </a:lnTo>
                  <a:lnTo>
                    <a:pt x="10118153" y="2479552"/>
                  </a:lnTo>
                  <a:lnTo>
                    <a:pt x="10083859" y="2507486"/>
                  </a:lnTo>
                  <a:lnTo>
                    <a:pt x="10046782" y="2531846"/>
                  </a:lnTo>
                  <a:lnTo>
                    <a:pt x="10007182" y="2552367"/>
                  </a:lnTo>
                  <a:lnTo>
                    <a:pt x="9965326" y="2568786"/>
                  </a:lnTo>
                  <a:lnTo>
                    <a:pt x="9921474" y="2580840"/>
                  </a:lnTo>
                  <a:lnTo>
                    <a:pt x="9875892" y="2588266"/>
                  </a:lnTo>
                  <a:lnTo>
                    <a:pt x="9828843" y="2590800"/>
                  </a:lnTo>
                  <a:lnTo>
                    <a:pt x="431802" y="2590800"/>
                  </a:lnTo>
                  <a:lnTo>
                    <a:pt x="384752" y="2588266"/>
                  </a:lnTo>
                  <a:lnTo>
                    <a:pt x="339170" y="2580840"/>
                  </a:lnTo>
                  <a:lnTo>
                    <a:pt x="295319" y="2568786"/>
                  </a:lnTo>
                  <a:lnTo>
                    <a:pt x="253462" y="2552367"/>
                  </a:lnTo>
                  <a:lnTo>
                    <a:pt x="213863" y="2531846"/>
                  </a:lnTo>
                  <a:lnTo>
                    <a:pt x="176785" y="2507486"/>
                  </a:lnTo>
                  <a:lnTo>
                    <a:pt x="142492" y="2479552"/>
                  </a:lnTo>
                  <a:lnTo>
                    <a:pt x="111246" y="2448307"/>
                  </a:lnTo>
                  <a:lnTo>
                    <a:pt x="83312" y="2414013"/>
                  </a:lnTo>
                  <a:lnTo>
                    <a:pt x="58953" y="2376935"/>
                  </a:lnTo>
                  <a:lnTo>
                    <a:pt x="38432" y="2337336"/>
                  </a:lnTo>
                  <a:lnTo>
                    <a:pt x="22013" y="2295479"/>
                  </a:lnTo>
                  <a:lnTo>
                    <a:pt x="9959" y="2251628"/>
                  </a:lnTo>
                  <a:lnTo>
                    <a:pt x="2533" y="2206045"/>
                  </a:lnTo>
                  <a:lnTo>
                    <a:pt x="0" y="2158996"/>
                  </a:lnTo>
                  <a:lnTo>
                    <a:pt x="0" y="431803"/>
                  </a:lnTo>
                  <a:close/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96335" y="3907028"/>
            <a:ext cx="9373235" cy="149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95300" marR="4004310" indent="-45720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sz="2400" spc="-3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01FF"/>
                </a:solidFill>
                <a:latin typeface="Calibri"/>
                <a:cs typeface="Calibri"/>
              </a:rPr>
              <a:t>minimax_value(s)</a:t>
            </a:r>
            <a:r>
              <a:rPr sz="2400" spc="-20" dirty="0">
                <a:solidFill>
                  <a:srgbClr val="9B01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sz="2400" spc="-2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B01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9B01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9B01FF"/>
                </a:solidFill>
                <a:latin typeface="Calibri"/>
                <a:cs typeface="Calibri"/>
              </a:rPr>
              <a:t>value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Terminal-</a:t>
            </a:r>
            <a:r>
              <a:rPr sz="2400" dirty="0">
                <a:latin typeface="Calibri"/>
                <a:cs typeface="Calibri"/>
              </a:rPr>
              <a:t>Test(s)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then</a:t>
            </a:r>
            <a:r>
              <a:rPr sz="2400" spc="1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sz="2400" spc="1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Utility(s)</a:t>
            </a:r>
            <a:endParaRPr sz="2400">
              <a:latin typeface="Calibri"/>
              <a:cs typeface="Calibri"/>
            </a:endParaRPr>
          </a:p>
          <a:p>
            <a:pPr marL="495300" marR="304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if</a:t>
            </a:r>
            <a:r>
              <a:rPr sz="2400" spc="-2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Player(s)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then</a:t>
            </a:r>
            <a:r>
              <a:rPr sz="2400" spc="-1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sz="2400" spc="-1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r>
              <a:rPr sz="2400" baseline="-17361" dirty="0">
                <a:latin typeface="Calibri"/>
                <a:cs typeface="Calibri"/>
              </a:rPr>
              <a:t>a</a:t>
            </a:r>
            <a:r>
              <a:rPr sz="2400" spc="-15" baseline="-17361" dirty="0">
                <a:latin typeface="Calibri"/>
                <a:cs typeface="Calibri"/>
              </a:rPr>
              <a:t> </a:t>
            </a:r>
            <a:r>
              <a:rPr sz="2400" baseline="-17361" dirty="0">
                <a:latin typeface="Calibri"/>
                <a:cs typeface="Calibri"/>
              </a:rPr>
              <a:t>in</a:t>
            </a:r>
            <a:r>
              <a:rPr sz="2400" spc="-15" baseline="-17361" dirty="0">
                <a:latin typeface="Calibri"/>
                <a:cs typeface="Calibri"/>
              </a:rPr>
              <a:t> </a:t>
            </a:r>
            <a:r>
              <a:rPr sz="2400" baseline="-17361" dirty="0">
                <a:latin typeface="Calibri"/>
                <a:cs typeface="Calibri"/>
              </a:rPr>
              <a:t>Actions(s)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9B01FF"/>
                </a:solidFill>
                <a:latin typeface="Calibri"/>
                <a:cs typeface="Calibri"/>
              </a:rPr>
              <a:t>minimax_value(Result(s,a))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if</a:t>
            </a:r>
            <a:r>
              <a:rPr sz="2400" spc="-2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Player(s)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then</a:t>
            </a:r>
            <a:r>
              <a:rPr sz="2400" spc="-15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sz="2400" spc="-1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baseline="-17361" dirty="0">
                <a:latin typeface="Calibri"/>
                <a:cs typeface="Calibri"/>
              </a:rPr>
              <a:t>a</a:t>
            </a:r>
            <a:r>
              <a:rPr sz="2400" spc="-15" baseline="-17361" dirty="0">
                <a:latin typeface="Calibri"/>
                <a:cs typeface="Calibri"/>
              </a:rPr>
              <a:t> </a:t>
            </a:r>
            <a:r>
              <a:rPr sz="2400" baseline="-17361" dirty="0">
                <a:latin typeface="Calibri"/>
                <a:cs typeface="Calibri"/>
              </a:rPr>
              <a:t>in</a:t>
            </a:r>
            <a:r>
              <a:rPr sz="2400" spc="-15" baseline="-17361" dirty="0">
                <a:latin typeface="Calibri"/>
                <a:cs typeface="Calibri"/>
              </a:rPr>
              <a:t> </a:t>
            </a:r>
            <a:r>
              <a:rPr sz="2400" baseline="-17361" dirty="0">
                <a:latin typeface="Calibri"/>
                <a:cs typeface="Calibri"/>
              </a:rPr>
              <a:t>Actions(s)</a:t>
            </a:r>
            <a:r>
              <a:rPr sz="2400" spc="-7" baseline="-17361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9B01FF"/>
                </a:solidFill>
                <a:latin typeface="Calibri"/>
                <a:cs typeface="Calibri"/>
              </a:rPr>
              <a:t>minimax_value(Result(s,a))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25700" y="1511300"/>
            <a:ext cx="6959600" cy="1701800"/>
            <a:chOff x="2425700" y="1511300"/>
            <a:chExt cx="6959600" cy="1701800"/>
          </a:xfrm>
        </p:grpSpPr>
        <p:sp>
          <p:nvSpPr>
            <p:cNvPr id="8" name="object 8"/>
            <p:cNvSpPr/>
            <p:nvPr/>
          </p:nvSpPr>
          <p:spPr>
            <a:xfrm>
              <a:off x="2438400" y="1524000"/>
              <a:ext cx="6934200" cy="1676400"/>
            </a:xfrm>
            <a:custGeom>
              <a:avLst/>
              <a:gdLst/>
              <a:ahLst/>
              <a:cxnLst/>
              <a:rect l="l" t="t" r="r" b="b"/>
              <a:pathLst>
                <a:path w="6934200" h="1676400">
                  <a:moveTo>
                    <a:pt x="6654792" y="0"/>
                  </a:moveTo>
                  <a:lnTo>
                    <a:pt x="279407" y="0"/>
                  </a:lnTo>
                  <a:lnTo>
                    <a:pt x="234086" y="3656"/>
                  </a:lnTo>
                  <a:lnTo>
                    <a:pt x="191093" y="14244"/>
                  </a:lnTo>
                  <a:lnTo>
                    <a:pt x="151003" y="31186"/>
                  </a:lnTo>
                  <a:lnTo>
                    <a:pt x="114393" y="53909"/>
                  </a:lnTo>
                  <a:lnTo>
                    <a:pt x="81836" y="81836"/>
                  </a:lnTo>
                  <a:lnTo>
                    <a:pt x="53909" y="114393"/>
                  </a:lnTo>
                  <a:lnTo>
                    <a:pt x="31186" y="151004"/>
                  </a:lnTo>
                  <a:lnTo>
                    <a:pt x="14244" y="191093"/>
                  </a:lnTo>
                  <a:lnTo>
                    <a:pt x="3656" y="234087"/>
                  </a:lnTo>
                  <a:lnTo>
                    <a:pt x="0" y="279408"/>
                  </a:lnTo>
                  <a:lnTo>
                    <a:pt x="0" y="1396991"/>
                  </a:lnTo>
                  <a:lnTo>
                    <a:pt x="3656" y="1442312"/>
                  </a:lnTo>
                  <a:lnTo>
                    <a:pt x="14244" y="1485306"/>
                  </a:lnTo>
                  <a:lnTo>
                    <a:pt x="31186" y="1525395"/>
                  </a:lnTo>
                  <a:lnTo>
                    <a:pt x="53909" y="1562006"/>
                  </a:lnTo>
                  <a:lnTo>
                    <a:pt x="81836" y="1594563"/>
                  </a:lnTo>
                  <a:lnTo>
                    <a:pt x="114393" y="1622490"/>
                  </a:lnTo>
                  <a:lnTo>
                    <a:pt x="151003" y="1645213"/>
                  </a:lnTo>
                  <a:lnTo>
                    <a:pt x="191093" y="1662155"/>
                  </a:lnTo>
                  <a:lnTo>
                    <a:pt x="234086" y="1672743"/>
                  </a:lnTo>
                  <a:lnTo>
                    <a:pt x="279407" y="1676400"/>
                  </a:lnTo>
                  <a:lnTo>
                    <a:pt x="6654792" y="1676400"/>
                  </a:lnTo>
                  <a:lnTo>
                    <a:pt x="6700113" y="1672743"/>
                  </a:lnTo>
                  <a:lnTo>
                    <a:pt x="6743106" y="1662155"/>
                  </a:lnTo>
                  <a:lnTo>
                    <a:pt x="6783196" y="1645213"/>
                  </a:lnTo>
                  <a:lnTo>
                    <a:pt x="6819806" y="1622490"/>
                  </a:lnTo>
                  <a:lnTo>
                    <a:pt x="6852363" y="1594563"/>
                  </a:lnTo>
                  <a:lnTo>
                    <a:pt x="6880290" y="1562006"/>
                  </a:lnTo>
                  <a:lnTo>
                    <a:pt x="6903013" y="1525395"/>
                  </a:lnTo>
                  <a:lnTo>
                    <a:pt x="6919955" y="1485306"/>
                  </a:lnTo>
                  <a:lnTo>
                    <a:pt x="6930543" y="1442312"/>
                  </a:lnTo>
                  <a:lnTo>
                    <a:pt x="6934200" y="1396991"/>
                  </a:lnTo>
                  <a:lnTo>
                    <a:pt x="6934200" y="279408"/>
                  </a:lnTo>
                  <a:lnTo>
                    <a:pt x="6930543" y="234087"/>
                  </a:lnTo>
                  <a:lnTo>
                    <a:pt x="6919955" y="191093"/>
                  </a:lnTo>
                  <a:lnTo>
                    <a:pt x="6903013" y="151004"/>
                  </a:lnTo>
                  <a:lnTo>
                    <a:pt x="6880290" y="114393"/>
                  </a:lnTo>
                  <a:lnTo>
                    <a:pt x="6852363" y="81836"/>
                  </a:lnTo>
                  <a:lnTo>
                    <a:pt x="6819806" y="53909"/>
                  </a:lnTo>
                  <a:lnTo>
                    <a:pt x="6783196" y="31186"/>
                  </a:lnTo>
                  <a:lnTo>
                    <a:pt x="6743106" y="14244"/>
                  </a:lnTo>
                  <a:lnTo>
                    <a:pt x="6700113" y="3656"/>
                  </a:lnTo>
                  <a:lnTo>
                    <a:pt x="6654792" y="0"/>
                  </a:lnTo>
                  <a:close/>
                </a:path>
              </a:pathLst>
            </a:custGeom>
            <a:solidFill>
              <a:srgbClr val="0066CC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8400" y="1524000"/>
              <a:ext cx="6934200" cy="1676400"/>
            </a:xfrm>
            <a:custGeom>
              <a:avLst/>
              <a:gdLst/>
              <a:ahLst/>
              <a:cxnLst/>
              <a:rect l="l" t="t" r="r" b="b"/>
              <a:pathLst>
                <a:path w="6934200" h="1676400">
                  <a:moveTo>
                    <a:pt x="0" y="279408"/>
                  </a:moveTo>
                  <a:lnTo>
                    <a:pt x="3656" y="234087"/>
                  </a:lnTo>
                  <a:lnTo>
                    <a:pt x="14244" y="191094"/>
                  </a:lnTo>
                  <a:lnTo>
                    <a:pt x="31187" y="151004"/>
                  </a:lnTo>
                  <a:lnTo>
                    <a:pt x="53909" y="114393"/>
                  </a:lnTo>
                  <a:lnTo>
                    <a:pt x="81836" y="81836"/>
                  </a:lnTo>
                  <a:lnTo>
                    <a:pt x="114393" y="53909"/>
                  </a:lnTo>
                  <a:lnTo>
                    <a:pt x="151003" y="31187"/>
                  </a:lnTo>
                  <a:lnTo>
                    <a:pt x="191093" y="14244"/>
                  </a:lnTo>
                  <a:lnTo>
                    <a:pt x="234086" y="3656"/>
                  </a:lnTo>
                  <a:lnTo>
                    <a:pt x="279407" y="0"/>
                  </a:lnTo>
                  <a:lnTo>
                    <a:pt x="6654792" y="0"/>
                  </a:lnTo>
                  <a:lnTo>
                    <a:pt x="6700113" y="3656"/>
                  </a:lnTo>
                  <a:lnTo>
                    <a:pt x="6743106" y="14244"/>
                  </a:lnTo>
                  <a:lnTo>
                    <a:pt x="6783196" y="31187"/>
                  </a:lnTo>
                  <a:lnTo>
                    <a:pt x="6819806" y="53909"/>
                  </a:lnTo>
                  <a:lnTo>
                    <a:pt x="6852363" y="81836"/>
                  </a:lnTo>
                  <a:lnTo>
                    <a:pt x="6880290" y="114393"/>
                  </a:lnTo>
                  <a:lnTo>
                    <a:pt x="6903013" y="151004"/>
                  </a:lnTo>
                  <a:lnTo>
                    <a:pt x="6919955" y="191094"/>
                  </a:lnTo>
                  <a:lnTo>
                    <a:pt x="6930543" y="234087"/>
                  </a:lnTo>
                  <a:lnTo>
                    <a:pt x="6934200" y="279408"/>
                  </a:lnTo>
                  <a:lnTo>
                    <a:pt x="6934200" y="1396991"/>
                  </a:lnTo>
                  <a:lnTo>
                    <a:pt x="6930543" y="1442312"/>
                  </a:lnTo>
                  <a:lnTo>
                    <a:pt x="6919955" y="1485305"/>
                  </a:lnTo>
                  <a:lnTo>
                    <a:pt x="6903013" y="1525395"/>
                  </a:lnTo>
                  <a:lnTo>
                    <a:pt x="6880290" y="1562006"/>
                  </a:lnTo>
                  <a:lnTo>
                    <a:pt x="6852363" y="1594562"/>
                  </a:lnTo>
                  <a:lnTo>
                    <a:pt x="6819806" y="1622490"/>
                  </a:lnTo>
                  <a:lnTo>
                    <a:pt x="6783196" y="1645212"/>
                  </a:lnTo>
                  <a:lnTo>
                    <a:pt x="6743106" y="1662155"/>
                  </a:lnTo>
                  <a:lnTo>
                    <a:pt x="6700113" y="1672743"/>
                  </a:lnTo>
                  <a:lnTo>
                    <a:pt x="6654792" y="1676400"/>
                  </a:lnTo>
                  <a:lnTo>
                    <a:pt x="279407" y="1676400"/>
                  </a:lnTo>
                  <a:lnTo>
                    <a:pt x="234086" y="1672743"/>
                  </a:lnTo>
                  <a:lnTo>
                    <a:pt x="191093" y="1662155"/>
                  </a:lnTo>
                  <a:lnTo>
                    <a:pt x="151003" y="1645212"/>
                  </a:lnTo>
                  <a:lnTo>
                    <a:pt x="114393" y="1622490"/>
                  </a:lnTo>
                  <a:lnTo>
                    <a:pt x="81836" y="1594562"/>
                  </a:lnTo>
                  <a:lnTo>
                    <a:pt x="53909" y="1562006"/>
                  </a:lnTo>
                  <a:lnTo>
                    <a:pt x="31187" y="1525395"/>
                  </a:lnTo>
                  <a:lnTo>
                    <a:pt x="14244" y="1485305"/>
                  </a:lnTo>
                  <a:lnTo>
                    <a:pt x="3656" y="1442312"/>
                  </a:lnTo>
                  <a:lnTo>
                    <a:pt x="0" y="1396991"/>
                  </a:lnTo>
                  <a:lnTo>
                    <a:pt x="0" y="279408"/>
                  </a:lnTo>
                  <a:close/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93336" y="1465580"/>
            <a:ext cx="6279515" cy="12052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sz="2400" spc="-2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minimax-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decision(s)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sz="2400" spc="-1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an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action</a:t>
            </a:r>
            <a:endParaRPr sz="2400">
              <a:latin typeface="Calibri"/>
              <a:cs typeface="Calibri"/>
            </a:endParaRPr>
          </a:p>
          <a:p>
            <a:pPr marL="355600" marR="5080" indent="-69850">
              <a:lnSpc>
                <a:spcPct val="79200"/>
              </a:lnSpc>
              <a:spcBef>
                <a:spcPts val="1225"/>
              </a:spcBef>
            </a:pPr>
            <a:r>
              <a:rPr sz="240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sz="2400" spc="-3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Actions(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highest </a:t>
            </a:r>
            <a:r>
              <a:rPr sz="2400" spc="-10" dirty="0">
                <a:solidFill>
                  <a:srgbClr val="9B01FF"/>
                </a:solidFill>
                <a:latin typeface="Calibri"/>
                <a:cs typeface="Calibri"/>
              </a:rPr>
              <a:t>minimax_value(Result(s,a))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90032" y="3221735"/>
            <a:ext cx="353695" cy="506095"/>
            <a:chOff x="5590032" y="3221735"/>
            <a:chExt cx="353695" cy="5060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0032" y="3221735"/>
              <a:ext cx="353567" cy="5059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38800" y="3247975"/>
              <a:ext cx="258445" cy="409575"/>
            </a:xfrm>
            <a:custGeom>
              <a:avLst/>
              <a:gdLst/>
              <a:ahLst/>
              <a:cxnLst/>
              <a:rect l="l" t="t" r="r" b="b"/>
              <a:pathLst>
                <a:path w="258445" h="409575">
                  <a:moveTo>
                    <a:pt x="129108" y="0"/>
                  </a:moveTo>
                  <a:lnTo>
                    <a:pt x="0" y="129108"/>
                  </a:lnTo>
                  <a:lnTo>
                    <a:pt x="64554" y="129108"/>
                  </a:lnTo>
                  <a:lnTo>
                    <a:pt x="64554" y="280324"/>
                  </a:lnTo>
                  <a:lnTo>
                    <a:pt x="0" y="280324"/>
                  </a:lnTo>
                  <a:lnTo>
                    <a:pt x="129108" y="409431"/>
                  </a:lnTo>
                  <a:lnTo>
                    <a:pt x="258216" y="280324"/>
                  </a:lnTo>
                  <a:lnTo>
                    <a:pt x="193662" y="280324"/>
                  </a:lnTo>
                  <a:lnTo>
                    <a:pt x="193662" y="129108"/>
                  </a:lnTo>
                  <a:lnTo>
                    <a:pt x="258216" y="129108"/>
                  </a:lnTo>
                  <a:lnTo>
                    <a:pt x="129108" y="0"/>
                  </a:lnTo>
                  <a:close/>
                </a:path>
              </a:pathLst>
            </a:custGeom>
            <a:solidFill>
              <a:srgbClr val="BD00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8800" y="3247975"/>
              <a:ext cx="258445" cy="409575"/>
            </a:xfrm>
            <a:custGeom>
              <a:avLst/>
              <a:gdLst/>
              <a:ahLst/>
              <a:cxnLst/>
              <a:rect l="l" t="t" r="r" b="b"/>
              <a:pathLst>
                <a:path w="258445" h="409575">
                  <a:moveTo>
                    <a:pt x="129107" y="0"/>
                  </a:moveTo>
                  <a:lnTo>
                    <a:pt x="258216" y="129108"/>
                  </a:lnTo>
                  <a:lnTo>
                    <a:pt x="193661" y="129108"/>
                  </a:lnTo>
                  <a:lnTo>
                    <a:pt x="193661" y="280324"/>
                  </a:lnTo>
                  <a:lnTo>
                    <a:pt x="258216" y="280324"/>
                  </a:lnTo>
                  <a:lnTo>
                    <a:pt x="129107" y="409432"/>
                  </a:lnTo>
                  <a:lnTo>
                    <a:pt x="0" y="280324"/>
                  </a:lnTo>
                  <a:lnTo>
                    <a:pt x="64554" y="280324"/>
                  </a:lnTo>
                  <a:lnTo>
                    <a:pt x="64554" y="129108"/>
                  </a:lnTo>
                  <a:lnTo>
                    <a:pt x="0" y="129108"/>
                  </a:lnTo>
                  <a:lnTo>
                    <a:pt x="129107" y="0"/>
                  </a:lnTo>
                  <a:close/>
                </a:path>
              </a:pathLst>
            </a:custGeom>
            <a:ln w="12700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474" y="160020"/>
            <a:ext cx="9966325" cy="1354217"/>
          </a:xfrm>
        </p:spPr>
        <p:txBody>
          <a:bodyPr/>
          <a:lstStyle/>
          <a:p>
            <a:pPr eaLnBrk="1" hangingPunct="1"/>
            <a:r>
              <a:rPr lang="en-US" dirty="0"/>
              <a:t>Example: 4-Queens using </a:t>
            </a:r>
            <a:r>
              <a:rPr lang="en-US" dirty="0" err="1"/>
              <a:t>minConflict</a:t>
            </a:r>
            <a:r>
              <a:rPr lang="en-US" dirty="0"/>
              <a:t> Algo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31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3354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7955">
              <a:lnSpc>
                <a:spcPct val="100000"/>
              </a:lnSpc>
              <a:spcBef>
                <a:spcPts val="100"/>
              </a:spcBef>
            </a:pPr>
            <a:r>
              <a:rPr dirty="0"/>
              <a:t>Minimax</a:t>
            </a:r>
            <a:r>
              <a:rPr spc="-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3835" y="2203450"/>
            <a:ext cx="5080000" cy="2384425"/>
            <a:chOff x="1883835" y="2203450"/>
            <a:chExt cx="5080000" cy="2384425"/>
          </a:xfrm>
        </p:grpSpPr>
        <p:sp>
          <p:nvSpPr>
            <p:cNvPr id="4" name="object 4"/>
            <p:cNvSpPr/>
            <p:nvPr/>
          </p:nvSpPr>
          <p:spPr>
            <a:xfrm>
              <a:off x="5693832" y="22098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254000" y="0"/>
                  </a:moveTo>
                  <a:lnTo>
                    <a:pt x="0" y="304800"/>
                  </a:lnTo>
                  <a:lnTo>
                    <a:pt x="508000" y="3048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3832" y="22098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304800"/>
                  </a:moveTo>
                  <a:lnTo>
                    <a:pt x="254000" y="0"/>
                  </a:lnTo>
                  <a:lnTo>
                    <a:pt x="508000" y="30480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61526" y="3755669"/>
              <a:ext cx="1054735" cy="832485"/>
            </a:xfrm>
            <a:custGeom>
              <a:avLst/>
              <a:gdLst/>
              <a:ahLst/>
              <a:cxnLst/>
              <a:rect l="l" t="t" r="r" b="b"/>
              <a:pathLst>
                <a:path w="1054735" h="832485">
                  <a:moveTo>
                    <a:pt x="1054303" y="832205"/>
                  </a:moveTo>
                  <a:lnTo>
                    <a:pt x="1040612" y="802195"/>
                  </a:lnTo>
                  <a:lnTo>
                    <a:pt x="1018959" y="754697"/>
                  </a:lnTo>
                  <a:lnTo>
                    <a:pt x="1002995" y="774458"/>
                  </a:lnTo>
                  <a:lnTo>
                    <a:pt x="44170" y="0"/>
                  </a:lnTo>
                  <a:lnTo>
                    <a:pt x="36182" y="9893"/>
                  </a:lnTo>
                  <a:lnTo>
                    <a:pt x="23482" y="9918"/>
                  </a:lnTo>
                  <a:lnTo>
                    <a:pt x="25400" y="740168"/>
                  </a:lnTo>
                  <a:lnTo>
                    <a:pt x="0" y="740232"/>
                  </a:lnTo>
                  <a:lnTo>
                    <a:pt x="38303" y="816330"/>
                  </a:lnTo>
                  <a:lnTo>
                    <a:pt x="69824" y="752868"/>
                  </a:lnTo>
                  <a:lnTo>
                    <a:pt x="76200" y="740041"/>
                  </a:lnTo>
                  <a:lnTo>
                    <a:pt x="50800" y="740105"/>
                  </a:lnTo>
                  <a:lnTo>
                    <a:pt x="48945" y="36525"/>
                  </a:lnTo>
                  <a:lnTo>
                    <a:pt x="987044" y="794207"/>
                  </a:lnTo>
                  <a:lnTo>
                    <a:pt x="971080" y="813968"/>
                  </a:lnTo>
                  <a:lnTo>
                    <a:pt x="1054303" y="832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5832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5832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3829" y="2502471"/>
              <a:ext cx="4067810" cy="2085975"/>
            </a:xfrm>
            <a:custGeom>
              <a:avLst/>
              <a:gdLst/>
              <a:ahLst/>
              <a:cxnLst/>
              <a:rect l="l" t="t" r="r" b="b"/>
              <a:pathLst>
                <a:path w="4067810" h="2085975">
                  <a:moveTo>
                    <a:pt x="1021880" y="1272946"/>
                  </a:moveTo>
                  <a:lnTo>
                    <a:pt x="1005878" y="1253223"/>
                  </a:lnTo>
                  <a:lnTo>
                    <a:pt x="51181" y="2027555"/>
                  </a:lnTo>
                  <a:lnTo>
                    <a:pt x="35179" y="2007819"/>
                  </a:lnTo>
                  <a:lnTo>
                    <a:pt x="0" y="2085416"/>
                  </a:lnTo>
                  <a:lnTo>
                    <a:pt x="83185" y="2067001"/>
                  </a:lnTo>
                  <a:lnTo>
                    <a:pt x="73672" y="2055279"/>
                  </a:lnTo>
                  <a:lnTo>
                    <a:pt x="67183" y="2047278"/>
                  </a:lnTo>
                  <a:lnTo>
                    <a:pt x="1021880" y="1272946"/>
                  </a:lnTo>
                  <a:close/>
                </a:path>
                <a:path w="4067810" h="2085975">
                  <a:moveTo>
                    <a:pt x="4067759" y="24269"/>
                  </a:moveTo>
                  <a:lnTo>
                    <a:pt x="4060240" y="0"/>
                  </a:lnTo>
                  <a:lnTo>
                    <a:pt x="1082903" y="923582"/>
                  </a:lnTo>
                  <a:lnTo>
                    <a:pt x="1075372" y="899312"/>
                  </a:lnTo>
                  <a:lnTo>
                    <a:pt x="1013879" y="958278"/>
                  </a:lnTo>
                  <a:lnTo>
                    <a:pt x="1097953" y="972096"/>
                  </a:lnTo>
                  <a:lnTo>
                    <a:pt x="1091590" y="951598"/>
                  </a:lnTo>
                  <a:lnTo>
                    <a:pt x="1090422" y="947839"/>
                  </a:lnTo>
                  <a:lnTo>
                    <a:pt x="4067759" y="24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1485" y="2514601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6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7832" y="2514602"/>
              <a:ext cx="758190" cy="228600"/>
            </a:xfrm>
            <a:custGeom>
              <a:avLst/>
              <a:gdLst/>
              <a:ahLst/>
              <a:cxnLst/>
              <a:rect l="l" t="t" r="r" b="b"/>
              <a:pathLst>
                <a:path w="758190" h="228600">
                  <a:moveTo>
                    <a:pt x="0" y="0"/>
                  </a:moveTo>
                  <a:lnTo>
                    <a:pt x="757767" y="228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95600" y="3762375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832" y="3765550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89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3832" y="3444877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3832" y="3444877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1829" y="2514574"/>
              <a:ext cx="1052195" cy="2073910"/>
            </a:xfrm>
            <a:custGeom>
              <a:avLst/>
              <a:gdLst/>
              <a:ahLst/>
              <a:cxnLst/>
              <a:rect l="l" t="t" r="r" b="b"/>
              <a:pathLst>
                <a:path w="1052195" h="2073910">
                  <a:moveTo>
                    <a:pt x="1021880" y="1260843"/>
                  </a:moveTo>
                  <a:lnTo>
                    <a:pt x="1005878" y="1241120"/>
                  </a:lnTo>
                  <a:lnTo>
                    <a:pt x="51181" y="2015439"/>
                  </a:lnTo>
                  <a:lnTo>
                    <a:pt x="35179" y="1995716"/>
                  </a:lnTo>
                  <a:lnTo>
                    <a:pt x="0" y="2073300"/>
                  </a:lnTo>
                  <a:lnTo>
                    <a:pt x="83185" y="2054898"/>
                  </a:lnTo>
                  <a:lnTo>
                    <a:pt x="73672" y="2043163"/>
                  </a:lnTo>
                  <a:lnTo>
                    <a:pt x="67183" y="2035175"/>
                  </a:lnTo>
                  <a:lnTo>
                    <a:pt x="1021880" y="1260843"/>
                  </a:lnTo>
                  <a:close/>
                </a:path>
                <a:path w="1052195" h="2073910">
                  <a:moveTo>
                    <a:pt x="1052156" y="854202"/>
                  </a:moveTo>
                  <a:lnTo>
                    <a:pt x="1026756" y="854138"/>
                  </a:lnTo>
                  <a:lnTo>
                    <a:pt x="1028700" y="63"/>
                  </a:lnTo>
                  <a:lnTo>
                    <a:pt x="1003300" y="0"/>
                  </a:lnTo>
                  <a:lnTo>
                    <a:pt x="1001356" y="854075"/>
                  </a:lnTo>
                  <a:lnTo>
                    <a:pt x="975956" y="854024"/>
                  </a:lnTo>
                  <a:lnTo>
                    <a:pt x="1013879" y="930313"/>
                  </a:lnTo>
                  <a:lnTo>
                    <a:pt x="1045794" y="866838"/>
                  </a:lnTo>
                  <a:lnTo>
                    <a:pt x="1052156" y="854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43601" y="3762375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47832" y="3765550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89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09533" y="3765516"/>
              <a:ext cx="76200" cy="807085"/>
            </a:xfrm>
            <a:custGeom>
              <a:avLst/>
              <a:gdLst/>
              <a:ahLst/>
              <a:cxnLst/>
              <a:rect l="l" t="t" r="r" b="b"/>
              <a:pathLst>
                <a:path w="76200" h="807085">
                  <a:moveTo>
                    <a:pt x="25400" y="730316"/>
                  </a:moveTo>
                  <a:lnTo>
                    <a:pt x="0" y="730383"/>
                  </a:lnTo>
                  <a:lnTo>
                    <a:pt x="38300" y="806483"/>
                  </a:lnTo>
                  <a:lnTo>
                    <a:pt x="69825" y="743016"/>
                  </a:lnTo>
                  <a:lnTo>
                    <a:pt x="25434" y="743016"/>
                  </a:lnTo>
                  <a:lnTo>
                    <a:pt x="25400" y="730316"/>
                  </a:lnTo>
                  <a:close/>
                </a:path>
                <a:path w="76200" h="807085">
                  <a:moveTo>
                    <a:pt x="50800" y="730249"/>
                  </a:moveTo>
                  <a:lnTo>
                    <a:pt x="25400" y="730316"/>
                  </a:lnTo>
                  <a:lnTo>
                    <a:pt x="25434" y="743016"/>
                  </a:lnTo>
                  <a:lnTo>
                    <a:pt x="50834" y="742950"/>
                  </a:lnTo>
                  <a:lnTo>
                    <a:pt x="50800" y="730249"/>
                  </a:lnTo>
                  <a:close/>
                </a:path>
                <a:path w="76200" h="807085">
                  <a:moveTo>
                    <a:pt x="76200" y="730182"/>
                  </a:moveTo>
                  <a:lnTo>
                    <a:pt x="50800" y="730249"/>
                  </a:lnTo>
                  <a:lnTo>
                    <a:pt x="50834" y="742950"/>
                  </a:lnTo>
                  <a:lnTo>
                    <a:pt x="25434" y="743016"/>
                  </a:lnTo>
                  <a:lnTo>
                    <a:pt x="69825" y="743016"/>
                  </a:lnTo>
                  <a:lnTo>
                    <a:pt x="76200" y="730182"/>
                  </a:lnTo>
                  <a:close/>
                </a:path>
                <a:path w="76200" h="807085">
                  <a:moveTo>
                    <a:pt x="48883" y="0"/>
                  </a:moveTo>
                  <a:lnTo>
                    <a:pt x="23483" y="66"/>
                  </a:lnTo>
                  <a:lnTo>
                    <a:pt x="25400" y="730316"/>
                  </a:lnTo>
                  <a:lnTo>
                    <a:pt x="50800" y="730249"/>
                  </a:lnTo>
                  <a:lnTo>
                    <a:pt x="488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7737" y="3755669"/>
              <a:ext cx="1026160" cy="832485"/>
            </a:xfrm>
            <a:custGeom>
              <a:avLst/>
              <a:gdLst/>
              <a:ahLst/>
              <a:cxnLst/>
              <a:rect l="l" t="t" r="r" b="b"/>
              <a:pathLst>
                <a:path w="1026159" h="832485">
                  <a:moveTo>
                    <a:pt x="958835" y="794206"/>
                  </a:moveTo>
                  <a:lnTo>
                    <a:pt x="942875" y="813965"/>
                  </a:lnTo>
                  <a:lnTo>
                    <a:pt x="1026095" y="832205"/>
                  </a:lnTo>
                  <a:lnTo>
                    <a:pt x="1012410" y="802186"/>
                  </a:lnTo>
                  <a:lnTo>
                    <a:pt x="968716" y="802186"/>
                  </a:lnTo>
                  <a:lnTo>
                    <a:pt x="958835" y="794206"/>
                  </a:lnTo>
                  <a:close/>
                </a:path>
                <a:path w="1026159" h="832485">
                  <a:moveTo>
                    <a:pt x="974796" y="774446"/>
                  </a:moveTo>
                  <a:lnTo>
                    <a:pt x="958835" y="794206"/>
                  </a:lnTo>
                  <a:lnTo>
                    <a:pt x="968716" y="802186"/>
                  </a:lnTo>
                  <a:lnTo>
                    <a:pt x="984676" y="782426"/>
                  </a:lnTo>
                  <a:lnTo>
                    <a:pt x="974796" y="774446"/>
                  </a:lnTo>
                  <a:close/>
                </a:path>
                <a:path w="1026159" h="832485">
                  <a:moveTo>
                    <a:pt x="990756" y="754686"/>
                  </a:moveTo>
                  <a:lnTo>
                    <a:pt x="974796" y="774446"/>
                  </a:lnTo>
                  <a:lnTo>
                    <a:pt x="984676" y="782426"/>
                  </a:lnTo>
                  <a:lnTo>
                    <a:pt x="968716" y="802186"/>
                  </a:lnTo>
                  <a:lnTo>
                    <a:pt x="1012410" y="802186"/>
                  </a:lnTo>
                  <a:lnTo>
                    <a:pt x="990756" y="754686"/>
                  </a:lnTo>
                  <a:close/>
                </a:path>
                <a:path w="1026159" h="832485">
                  <a:moveTo>
                    <a:pt x="15958" y="0"/>
                  </a:moveTo>
                  <a:lnTo>
                    <a:pt x="0" y="19759"/>
                  </a:lnTo>
                  <a:lnTo>
                    <a:pt x="958835" y="794206"/>
                  </a:lnTo>
                  <a:lnTo>
                    <a:pt x="974796" y="774446"/>
                  </a:lnTo>
                  <a:lnTo>
                    <a:pt x="15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41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57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79833" y="3755669"/>
            <a:ext cx="2032000" cy="832485"/>
            <a:chOff x="7979833" y="3755669"/>
            <a:chExt cx="2032000" cy="832485"/>
          </a:xfrm>
        </p:grpSpPr>
        <p:sp>
          <p:nvSpPr>
            <p:cNvPr id="24" name="object 24"/>
            <p:cNvSpPr/>
            <p:nvPr/>
          </p:nvSpPr>
          <p:spPr>
            <a:xfrm>
              <a:off x="8957526" y="3755669"/>
              <a:ext cx="1054735" cy="832485"/>
            </a:xfrm>
            <a:custGeom>
              <a:avLst/>
              <a:gdLst/>
              <a:ahLst/>
              <a:cxnLst/>
              <a:rect l="l" t="t" r="r" b="b"/>
              <a:pathLst>
                <a:path w="1054734" h="832485">
                  <a:moveTo>
                    <a:pt x="1054303" y="832205"/>
                  </a:moveTo>
                  <a:lnTo>
                    <a:pt x="1040612" y="802195"/>
                  </a:lnTo>
                  <a:lnTo>
                    <a:pt x="1018959" y="754697"/>
                  </a:lnTo>
                  <a:lnTo>
                    <a:pt x="1002995" y="774458"/>
                  </a:lnTo>
                  <a:lnTo>
                    <a:pt x="44170" y="0"/>
                  </a:lnTo>
                  <a:lnTo>
                    <a:pt x="36182" y="9893"/>
                  </a:lnTo>
                  <a:lnTo>
                    <a:pt x="23482" y="9918"/>
                  </a:lnTo>
                  <a:lnTo>
                    <a:pt x="25400" y="740168"/>
                  </a:lnTo>
                  <a:lnTo>
                    <a:pt x="0" y="740232"/>
                  </a:lnTo>
                  <a:lnTo>
                    <a:pt x="38303" y="816330"/>
                  </a:lnTo>
                  <a:lnTo>
                    <a:pt x="69824" y="752868"/>
                  </a:lnTo>
                  <a:lnTo>
                    <a:pt x="76200" y="740041"/>
                  </a:lnTo>
                  <a:lnTo>
                    <a:pt x="50800" y="740105"/>
                  </a:lnTo>
                  <a:lnTo>
                    <a:pt x="48945" y="36525"/>
                  </a:lnTo>
                  <a:lnTo>
                    <a:pt x="987044" y="794207"/>
                  </a:lnTo>
                  <a:lnTo>
                    <a:pt x="971080" y="813968"/>
                  </a:lnTo>
                  <a:lnTo>
                    <a:pt x="1054303" y="832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79833" y="3755685"/>
              <a:ext cx="1022350" cy="832485"/>
            </a:xfrm>
            <a:custGeom>
              <a:avLst/>
              <a:gdLst/>
              <a:ahLst/>
              <a:cxnLst/>
              <a:rect l="l" t="t" r="r" b="b"/>
              <a:pathLst>
                <a:path w="1022350" h="832485">
                  <a:moveTo>
                    <a:pt x="35181" y="754598"/>
                  </a:moveTo>
                  <a:lnTo>
                    <a:pt x="0" y="832189"/>
                  </a:lnTo>
                  <a:lnTo>
                    <a:pt x="83181" y="813779"/>
                  </a:lnTo>
                  <a:lnTo>
                    <a:pt x="73669" y="802051"/>
                  </a:lnTo>
                  <a:lnTo>
                    <a:pt x="57317" y="802051"/>
                  </a:lnTo>
                  <a:lnTo>
                    <a:pt x="41318" y="782325"/>
                  </a:lnTo>
                  <a:lnTo>
                    <a:pt x="51181" y="774325"/>
                  </a:lnTo>
                  <a:lnTo>
                    <a:pt x="35181" y="754598"/>
                  </a:lnTo>
                  <a:close/>
                </a:path>
                <a:path w="1022350" h="832485">
                  <a:moveTo>
                    <a:pt x="51181" y="774325"/>
                  </a:moveTo>
                  <a:lnTo>
                    <a:pt x="41318" y="782325"/>
                  </a:lnTo>
                  <a:lnTo>
                    <a:pt x="57317" y="802051"/>
                  </a:lnTo>
                  <a:lnTo>
                    <a:pt x="67181" y="794052"/>
                  </a:lnTo>
                  <a:lnTo>
                    <a:pt x="51181" y="774325"/>
                  </a:lnTo>
                  <a:close/>
                </a:path>
                <a:path w="1022350" h="832485">
                  <a:moveTo>
                    <a:pt x="67181" y="794052"/>
                  </a:moveTo>
                  <a:lnTo>
                    <a:pt x="57317" y="802051"/>
                  </a:lnTo>
                  <a:lnTo>
                    <a:pt x="73669" y="802051"/>
                  </a:lnTo>
                  <a:lnTo>
                    <a:pt x="67181" y="794052"/>
                  </a:lnTo>
                  <a:close/>
                </a:path>
                <a:path w="1022350" h="832485">
                  <a:moveTo>
                    <a:pt x="1005884" y="0"/>
                  </a:moveTo>
                  <a:lnTo>
                    <a:pt x="51181" y="774325"/>
                  </a:lnTo>
                  <a:lnTo>
                    <a:pt x="67181" y="794052"/>
                  </a:lnTo>
                  <a:lnTo>
                    <a:pt x="1021885" y="19726"/>
                  </a:lnTo>
                  <a:lnTo>
                    <a:pt x="10058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91601" y="3762374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40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5832" y="3765549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90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37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53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73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21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89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05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28881" y="327914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36540" y="327914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8056" y="327914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12740" y="198374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944064" y="2502471"/>
            <a:ext cx="3312160" cy="1270000"/>
            <a:chOff x="5944064" y="2502471"/>
            <a:chExt cx="3312160" cy="1270000"/>
          </a:xfrm>
        </p:grpSpPr>
        <p:sp>
          <p:nvSpPr>
            <p:cNvPr id="40" name="object 40"/>
            <p:cNvSpPr/>
            <p:nvPr/>
          </p:nvSpPr>
          <p:spPr>
            <a:xfrm>
              <a:off x="8741830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41830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44064" y="2502471"/>
              <a:ext cx="3049905" cy="972185"/>
            </a:xfrm>
            <a:custGeom>
              <a:avLst/>
              <a:gdLst/>
              <a:ahLst/>
              <a:cxnLst/>
              <a:rect l="l" t="t" r="r" b="b"/>
              <a:pathLst>
                <a:path w="3049904" h="972185">
                  <a:moveTo>
                    <a:pt x="2973113" y="947802"/>
                  </a:moveTo>
                  <a:lnTo>
                    <a:pt x="2965578" y="972059"/>
                  </a:lnTo>
                  <a:lnTo>
                    <a:pt x="3049649" y="958278"/>
                  </a:lnTo>
                  <a:lnTo>
                    <a:pt x="3042658" y="951569"/>
                  </a:lnTo>
                  <a:lnTo>
                    <a:pt x="2985237" y="951569"/>
                  </a:lnTo>
                  <a:lnTo>
                    <a:pt x="2973113" y="947802"/>
                  </a:lnTo>
                  <a:close/>
                </a:path>
                <a:path w="3049904" h="972185">
                  <a:moveTo>
                    <a:pt x="2980647" y="923545"/>
                  </a:moveTo>
                  <a:lnTo>
                    <a:pt x="2973113" y="947802"/>
                  </a:lnTo>
                  <a:lnTo>
                    <a:pt x="2985237" y="951569"/>
                  </a:lnTo>
                  <a:lnTo>
                    <a:pt x="2992772" y="927312"/>
                  </a:lnTo>
                  <a:lnTo>
                    <a:pt x="2980647" y="923545"/>
                  </a:lnTo>
                  <a:close/>
                </a:path>
                <a:path w="3049904" h="972185">
                  <a:moveTo>
                    <a:pt x="2988182" y="899288"/>
                  </a:moveTo>
                  <a:lnTo>
                    <a:pt x="2980647" y="923545"/>
                  </a:lnTo>
                  <a:lnTo>
                    <a:pt x="2992772" y="927312"/>
                  </a:lnTo>
                  <a:lnTo>
                    <a:pt x="2985237" y="951569"/>
                  </a:lnTo>
                  <a:lnTo>
                    <a:pt x="3042658" y="951569"/>
                  </a:lnTo>
                  <a:lnTo>
                    <a:pt x="2988182" y="899288"/>
                  </a:lnTo>
                  <a:close/>
                </a:path>
                <a:path w="3049904" h="972185">
                  <a:moveTo>
                    <a:pt x="7534" y="0"/>
                  </a:moveTo>
                  <a:lnTo>
                    <a:pt x="0" y="24256"/>
                  </a:lnTo>
                  <a:lnTo>
                    <a:pt x="2973113" y="947802"/>
                  </a:lnTo>
                  <a:lnTo>
                    <a:pt x="2980647" y="923545"/>
                  </a:lnTo>
                  <a:lnTo>
                    <a:pt x="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52" y="4245864"/>
            <a:ext cx="3435096" cy="23469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Generalized</a:t>
            </a:r>
            <a:r>
              <a:rPr spc="-20" dirty="0"/>
              <a:t> </a:t>
            </a:r>
            <a:r>
              <a:rPr spc="-10" dirty="0"/>
              <a:t>minimax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35" y="1316228"/>
            <a:ext cx="75888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if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game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zero-sum,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has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multiple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players?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92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Generalization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minimax: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35" y="2293620"/>
            <a:ext cx="47574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Terminals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Calibri"/>
                <a:cs typeface="Calibri"/>
              </a:rPr>
              <a:t>utility</a:t>
            </a:r>
            <a:r>
              <a:rPr sz="2000" b="1" i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Calibri"/>
                <a:cs typeface="Calibri"/>
              </a:rPr>
              <a:t>tuples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Node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utility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tuples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Each</a:t>
            </a:r>
            <a:r>
              <a:rPr sz="2000" b="1" i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player</a:t>
            </a:r>
            <a:r>
              <a:rPr sz="2000" b="1" i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maximizes</a:t>
            </a:r>
            <a:r>
              <a:rPr sz="2000" b="1" i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its</a:t>
            </a:r>
            <a:r>
              <a:rPr sz="2000" b="1" i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own</a:t>
            </a:r>
            <a:r>
              <a:rPr sz="2000" b="1" i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libri"/>
                <a:cs typeface="Calibri"/>
              </a:rPr>
              <a:t>component</a:t>
            </a:r>
            <a:endParaRPr sz="2000">
              <a:latin typeface="Calibri"/>
              <a:cs typeface="Calibri"/>
            </a:endParaRPr>
          </a:p>
          <a:p>
            <a:pPr marL="297815" marR="1115695" indent="-285115">
              <a:lnSpc>
                <a:spcPct val="100000"/>
              </a:lnSpc>
              <a:buFont typeface="Arial"/>
              <a:buChar char="■"/>
              <a:tabLst>
                <a:tab pos="297815" algn="l"/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Can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cooperation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competition</a:t>
            </a:r>
            <a:r>
              <a:rPr sz="2000" spc="-10" dirty="0">
                <a:latin typeface="Calibri"/>
                <a:cs typeface="Calibri"/>
              </a:rPr>
              <a:t> dynamically…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0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1,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5348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2402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5751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2804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6154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13207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56557" y="5345667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14786" y="1962748"/>
            <a:ext cx="5648960" cy="3289300"/>
            <a:chOff x="5214786" y="1962748"/>
            <a:chExt cx="5648960" cy="3289300"/>
          </a:xfrm>
        </p:grpSpPr>
        <p:sp>
          <p:nvSpPr>
            <p:cNvPr id="15" name="object 15"/>
            <p:cNvSpPr/>
            <p:nvPr/>
          </p:nvSpPr>
          <p:spPr>
            <a:xfrm>
              <a:off x="6399250" y="2334983"/>
              <a:ext cx="3373754" cy="596900"/>
            </a:xfrm>
            <a:custGeom>
              <a:avLst/>
              <a:gdLst/>
              <a:ahLst/>
              <a:cxnLst/>
              <a:rect l="l" t="t" r="r" b="b"/>
              <a:pathLst>
                <a:path w="3373754" h="596900">
                  <a:moveTo>
                    <a:pt x="3373399" y="574344"/>
                  </a:moveTo>
                  <a:lnTo>
                    <a:pt x="3350361" y="552043"/>
                  </a:lnTo>
                  <a:lnTo>
                    <a:pt x="3271405" y="475551"/>
                  </a:lnTo>
                  <a:lnTo>
                    <a:pt x="3256115" y="523989"/>
                  </a:lnTo>
                  <a:lnTo>
                    <a:pt x="1596809" y="0"/>
                  </a:lnTo>
                  <a:lnTo>
                    <a:pt x="1592986" y="12115"/>
                  </a:lnTo>
                  <a:lnTo>
                    <a:pt x="1588757" y="139"/>
                  </a:lnTo>
                  <a:lnTo>
                    <a:pt x="115531" y="520103"/>
                  </a:lnTo>
                  <a:lnTo>
                    <a:pt x="98628" y="472198"/>
                  </a:lnTo>
                  <a:lnTo>
                    <a:pt x="0" y="574344"/>
                  </a:lnTo>
                  <a:lnTo>
                    <a:pt x="140893" y="591959"/>
                  </a:lnTo>
                  <a:lnTo>
                    <a:pt x="125476" y="548284"/>
                  </a:lnTo>
                  <a:lnTo>
                    <a:pt x="123990" y="544055"/>
                  </a:lnTo>
                  <a:lnTo>
                    <a:pt x="1593202" y="25514"/>
                  </a:lnTo>
                  <a:lnTo>
                    <a:pt x="3248469" y="548220"/>
                  </a:lnTo>
                  <a:lnTo>
                    <a:pt x="3233166" y="596658"/>
                  </a:lnTo>
                  <a:lnTo>
                    <a:pt x="3373399" y="574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22843" y="1972273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8" y="0"/>
                  </a:moveTo>
                  <a:lnTo>
                    <a:pt x="0" y="374821"/>
                  </a:lnTo>
                  <a:lnTo>
                    <a:pt x="536855" y="374821"/>
                  </a:lnTo>
                  <a:lnTo>
                    <a:pt x="26842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22843" y="1972273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7" y="0"/>
                  </a:lnTo>
                  <a:lnTo>
                    <a:pt x="536855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55907" y="3274656"/>
              <a:ext cx="1593215" cy="759460"/>
            </a:xfrm>
            <a:custGeom>
              <a:avLst/>
              <a:gdLst/>
              <a:ahLst/>
              <a:cxnLst/>
              <a:rect l="l" t="t" r="r" b="b"/>
              <a:pathLst>
                <a:path w="1593215" h="759460">
                  <a:moveTo>
                    <a:pt x="1592986" y="759142"/>
                  </a:moveTo>
                  <a:lnTo>
                    <a:pt x="1569034" y="687298"/>
                  </a:lnTo>
                  <a:lnTo>
                    <a:pt x="1548079" y="624433"/>
                  </a:lnTo>
                  <a:lnTo>
                    <a:pt x="1512163" y="660361"/>
                  </a:lnTo>
                  <a:lnTo>
                    <a:pt x="852322" y="520"/>
                  </a:lnTo>
                  <a:lnTo>
                    <a:pt x="843343" y="9499"/>
                  </a:lnTo>
                  <a:lnTo>
                    <a:pt x="834910" y="0"/>
                  </a:lnTo>
                  <a:lnTo>
                    <a:pt x="86474" y="665276"/>
                  </a:lnTo>
                  <a:lnTo>
                    <a:pt x="52730" y="627303"/>
                  </a:lnTo>
                  <a:lnTo>
                    <a:pt x="0" y="759142"/>
                  </a:lnTo>
                  <a:lnTo>
                    <a:pt x="137096" y="722223"/>
                  </a:lnTo>
                  <a:lnTo>
                    <a:pt x="110845" y="692696"/>
                  </a:lnTo>
                  <a:lnTo>
                    <a:pt x="103352" y="684263"/>
                  </a:lnTo>
                  <a:lnTo>
                    <a:pt x="842822" y="26949"/>
                  </a:lnTo>
                  <a:lnTo>
                    <a:pt x="1494205" y="678319"/>
                  </a:lnTo>
                  <a:lnTo>
                    <a:pt x="1458277" y="714235"/>
                  </a:lnTo>
                  <a:lnTo>
                    <a:pt x="1592986" y="759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7423" y="2909327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5" y="0"/>
                  </a:moveTo>
                  <a:lnTo>
                    <a:pt x="0" y="374821"/>
                  </a:lnTo>
                  <a:lnTo>
                    <a:pt x="536851" y="374821"/>
                  </a:lnTo>
                  <a:lnTo>
                    <a:pt x="268425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7423" y="2909327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6" y="0"/>
                  </a:lnTo>
                  <a:lnTo>
                    <a:pt x="536853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23007" y="3275177"/>
              <a:ext cx="1840864" cy="1977389"/>
            </a:xfrm>
            <a:custGeom>
              <a:avLst/>
              <a:gdLst/>
              <a:ahLst/>
              <a:cxnLst/>
              <a:rect l="l" t="t" r="r" b="b"/>
              <a:pathLst>
                <a:path w="1840865" h="1977389">
                  <a:moveTo>
                    <a:pt x="1499285" y="758621"/>
                  </a:moveTo>
                  <a:lnTo>
                    <a:pt x="1475333" y="686777"/>
                  </a:lnTo>
                  <a:lnTo>
                    <a:pt x="1454378" y="623912"/>
                  </a:lnTo>
                  <a:lnTo>
                    <a:pt x="1418463" y="659841"/>
                  </a:lnTo>
                  <a:lnTo>
                    <a:pt x="758621" y="0"/>
                  </a:lnTo>
                  <a:lnTo>
                    <a:pt x="749630" y="8978"/>
                  </a:lnTo>
                  <a:lnTo>
                    <a:pt x="740651" y="0"/>
                  </a:lnTo>
                  <a:lnTo>
                    <a:pt x="80810" y="659841"/>
                  </a:lnTo>
                  <a:lnTo>
                    <a:pt x="44894" y="623912"/>
                  </a:lnTo>
                  <a:lnTo>
                    <a:pt x="0" y="758621"/>
                  </a:lnTo>
                  <a:lnTo>
                    <a:pt x="134696" y="713714"/>
                  </a:lnTo>
                  <a:lnTo>
                    <a:pt x="107759" y="686777"/>
                  </a:lnTo>
                  <a:lnTo>
                    <a:pt x="98780" y="677799"/>
                  </a:lnTo>
                  <a:lnTo>
                    <a:pt x="749630" y="26949"/>
                  </a:lnTo>
                  <a:lnTo>
                    <a:pt x="1400492" y="677799"/>
                  </a:lnTo>
                  <a:lnTo>
                    <a:pt x="1364576" y="713714"/>
                  </a:lnTo>
                  <a:lnTo>
                    <a:pt x="1499285" y="758621"/>
                  </a:lnTo>
                  <a:close/>
                </a:path>
                <a:path w="1840865" h="1977389">
                  <a:moveTo>
                    <a:pt x="1840395" y="1835416"/>
                  </a:moveTo>
                  <a:lnTo>
                    <a:pt x="1793049" y="1853819"/>
                  </a:lnTo>
                  <a:lnTo>
                    <a:pt x="1511122" y="1128839"/>
                  </a:lnTo>
                  <a:lnTo>
                    <a:pt x="1499285" y="1133449"/>
                  </a:lnTo>
                  <a:lnTo>
                    <a:pt x="1487449" y="1128839"/>
                  </a:lnTo>
                  <a:lnTo>
                    <a:pt x="1205509" y="1853819"/>
                  </a:lnTo>
                  <a:lnTo>
                    <a:pt x="1158163" y="1835416"/>
                  </a:lnTo>
                  <a:lnTo>
                    <a:pt x="1171308" y="1976793"/>
                  </a:lnTo>
                  <a:lnTo>
                    <a:pt x="1276527" y="1881441"/>
                  </a:lnTo>
                  <a:lnTo>
                    <a:pt x="1259611" y="1874862"/>
                  </a:lnTo>
                  <a:lnTo>
                    <a:pt x="1229182" y="1863026"/>
                  </a:lnTo>
                  <a:lnTo>
                    <a:pt x="1499273" y="1168488"/>
                  </a:lnTo>
                  <a:lnTo>
                    <a:pt x="1769376" y="1863026"/>
                  </a:lnTo>
                  <a:lnTo>
                    <a:pt x="1722031" y="1881441"/>
                  </a:lnTo>
                  <a:lnTo>
                    <a:pt x="1827250" y="1976793"/>
                  </a:lnTo>
                  <a:lnTo>
                    <a:pt x="1836724" y="1874862"/>
                  </a:lnTo>
                  <a:lnTo>
                    <a:pt x="1840395" y="1835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27511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5" y="0"/>
                  </a:moveTo>
                  <a:lnTo>
                    <a:pt x="0" y="374822"/>
                  </a:lnTo>
                  <a:lnTo>
                    <a:pt x="536853" y="374822"/>
                  </a:lnTo>
                  <a:lnTo>
                    <a:pt x="26842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27511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6" y="0"/>
                  </a:lnTo>
                  <a:lnTo>
                    <a:pt x="536853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03247" y="2909327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7" y="0"/>
                  </a:moveTo>
                  <a:lnTo>
                    <a:pt x="0" y="374821"/>
                  </a:lnTo>
                  <a:lnTo>
                    <a:pt x="536854" y="374821"/>
                  </a:lnTo>
                  <a:lnTo>
                    <a:pt x="268427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03247" y="2909327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7" y="0"/>
                  </a:lnTo>
                  <a:lnTo>
                    <a:pt x="536855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81885" y="4404017"/>
              <a:ext cx="602615" cy="848360"/>
            </a:xfrm>
            <a:custGeom>
              <a:avLst/>
              <a:gdLst/>
              <a:ahLst/>
              <a:cxnLst/>
              <a:rect l="l" t="t" r="r" b="b"/>
              <a:pathLst>
                <a:path w="602615" h="848360">
                  <a:moveTo>
                    <a:pt x="602576" y="708583"/>
                  </a:moveTo>
                  <a:lnTo>
                    <a:pt x="553631" y="722185"/>
                  </a:lnTo>
                  <a:lnTo>
                    <a:pt x="353352" y="1206"/>
                  </a:lnTo>
                  <a:lnTo>
                    <a:pt x="341109" y="4610"/>
                  </a:lnTo>
                  <a:lnTo>
                    <a:pt x="329285" y="0"/>
                  </a:lnTo>
                  <a:lnTo>
                    <a:pt x="47345" y="724979"/>
                  </a:lnTo>
                  <a:lnTo>
                    <a:pt x="0" y="706577"/>
                  </a:lnTo>
                  <a:lnTo>
                    <a:pt x="13144" y="847953"/>
                  </a:lnTo>
                  <a:lnTo>
                    <a:pt x="118364" y="752602"/>
                  </a:lnTo>
                  <a:lnTo>
                    <a:pt x="101447" y="746023"/>
                  </a:lnTo>
                  <a:lnTo>
                    <a:pt x="71018" y="734187"/>
                  </a:lnTo>
                  <a:lnTo>
                    <a:pt x="339102" y="44831"/>
                  </a:lnTo>
                  <a:lnTo>
                    <a:pt x="529158" y="728980"/>
                  </a:lnTo>
                  <a:lnTo>
                    <a:pt x="480199" y="742581"/>
                  </a:lnTo>
                  <a:lnTo>
                    <a:pt x="575386" y="847953"/>
                  </a:lnTo>
                  <a:lnTo>
                    <a:pt x="596201" y="741222"/>
                  </a:lnTo>
                  <a:lnTo>
                    <a:pt x="602576" y="708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55556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7" y="0"/>
                  </a:moveTo>
                  <a:lnTo>
                    <a:pt x="0" y="374822"/>
                  </a:lnTo>
                  <a:lnTo>
                    <a:pt x="536853" y="374822"/>
                  </a:lnTo>
                  <a:lnTo>
                    <a:pt x="268427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55556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6" y="0"/>
                  </a:lnTo>
                  <a:lnTo>
                    <a:pt x="536853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07771" y="4404017"/>
              <a:ext cx="682625" cy="848360"/>
            </a:xfrm>
            <a:custGeom>
              <a:avLst/>
              <a:gdLst/>
              <a:ahLst/>
              <a:cxnLst/>
              <a:rect l="l" t="t" r="r" b="b"/>
              <a:pathLst>
                <a:path w="682625" h="848360">
                  <a:moveTo>
                    <a:pt x="682244" y="706577"/>
                  </a:moveTo>
                  <a:lnTo>
                    <a:pt x="634898" y="724979"/>
                  </a:lnTo>
                  <a:lnTo>
                    <a:pt x="352958" y="0"/>
                  </a:lnTo>
                  <a:lnTo>
                    <a:pt x="341122" y="4610"/>
                  </a:lnTo>
                  <a:lnTo>
                    <a:pt x="329285" y="0"/>
                  </a:lnTo>
                  <a:lnTo>
                    <a:pt x="47345" y="724979"/>
                  </a:lnTo>
                  <a:lnTo>
                    <a:pt x="0" y="706577"/>
                  </a:lnTo>
                  <a:lnTo>
                    <a:pt x="13157" y="847953"/>
                  </a:lnTo>
                  <a:lnTo>
                    <a:pt x="118364" y="752602"/>
                  </a:lnTo>
                  <a:lnTo>
                    <a:pt x="101460" y="746023"/>
                  </a:lnTo>
                  <a:lnTo>
                    <a:pt x="71018" y="734187"/>
                  </a:lnTo>
                  <a:lnTo>
                    <a:pt x="341122" y="39649"/>
                  </a:lnTo>
                  <a:lnTo>
                    <a:pt x="611225" y="734187"/>
                  </a:lnTo>
                  <a:lnTo>
                    <a:pt x="563880" y="752602"/>
                  </a:lnTo>
                  <a:lnTo>
                    <a:pt x="669086" y="847953"/>
                  </a:lnTo>
                  <a:lnTo>
                    <a:pt x="678573" y="746023"/>
                  </a:lnTo>
                  <a:lnTo>
                    <a:pt x="682244" y="706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7065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268427" y="0"/>
                  </a:moveTo>
                  <a:lnTo>
                    <a:pt x="0" y="374822"/>
                  </a:lnTo>
                  <a:lnTo>
                    <a:pt x="536853" y="374822"/>
                  </a:lnTo>
                  <a:lnTo>
                    <a:pt x="268427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97065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09" h="375285">
                  <a:moveTo>
                    <a:pt x="0" y="374822"/>
                  </a:moveTo>
                  <a:lnTo>
                    <a:pt x="268426" y="0"/>
                  </a:lnTo>
                  <a:lnTo>
                    <a:pt x="536853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14785" y="4404017"/>
              <a:ext cx="602615" cy="848360"/>
            </a:xfrm>
            <a:custGeom>
              <a:avLst/>
              <a:gdLst/>
              <a:ahLst/>
              <a:cxnLst/>
              <a:rect l="l" t="t" r="r" b="b"/>
              <a:pathLst>
                <a:path w="602614" h="848360">
                  <a:moveTo>
                    <a:pt x="602576" y="708583"/>
                  </a:moveTo>
                  <a:lnTo>
                    <a:pt x="553631" y="722185"/>
                  </a:lnTo>
                  <a:lnTo>
                    <a:pt x="353352" y="1206"/>
                  </a:lnTo>
                  <a:lnTo>
                    <a:pt x="341109" y="4610"/>
                  </a:lnTo>
                  <a:lnTo>
                    <a:pt x="329285" y="0"/>
                  </a:lnTo>
                  <a:lnTo>
                    <a:pt x="47345" y="724979"/>
                  </a:lnTo>
                  <a:lnTo>
                    <a:pt x="0" y="706577"/>
                  </a:lnTo>
                  <a:lnTo>
                    <a:pt x="13144" y="847953"/>
                  </a:lnTo>
                  <a:lnTo>
                    <a:pt x="118364" y="752602"/>
                  </a:lnTo>
                  <a:lnTo>
                    <a:pt x="101447" y="746023"/>
                  </a:lnTo>
                  <a:lnTo>
                    <a:pt x="71018" y="734187"/>
                  </a:lnTo>
                  <a:lnTo>
                    <a:pt x="339102" y="44831"/>
                  </a:lnTo>
                  <a:lnTo>
                    <a:pt x="529145" y="728980"/>
                  </a:lnTo>
                  <a:lnTo>
                    <a:pt x="480199" y="742581"/>
                  </a:lnTo>
                  <a:lnTo>
                    <a:pt x="575386" y="847953"/>
                  </a:lnTo>
                  <a:lnTo>
                    <a:pt x="596201" y="741222"/>
                  </a:lnTo>
                  <a:lnTo>
                    <a:pt x="602576" y="708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04073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10" h="375285">
                  <a:moveTo>
                    <a:pt x="268427" y="0"/>
                  </a:moveTo>
                  <a:lnTo>
                    <a:pt x="0" y="374822"/>
                  </a:lnTo>
                  <a:lnTo>
                    <a:pt x="536853" y="374822"/>
                  </a:lnTo>
                  <a:lnTo>
                    <a:pt x="268427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04073" y="4033791"/>
              <a:ext cx="537210" cy="375285"/>
            </a:xfrm>
            <a:custGeom>
              <a:avLst/>
              <a:gdLst/>
              <a:ahLst/>
              <a:cxnLst/>
              <a:rect l="l" t="t" r="r" b="b"/>
              <a:pathLst>
                <a:path w="537210" h="375285">
                  <a:moveTo>
                    <a:pt x="0" y="374822"/>
                  </a:moveTo>
                  <a:lnTo>
                    <a:pt x="268426" y="0"/>
                  </a:lnTo>
                  <a:lnTo>
                    <a:pt x="536853" y="374822"/>
                  </a:lnTo>
                  <a:lnTo>
                    <a:pt x="0" y="3748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03557" y="4038600"/>
              <a:ext cx="749935" cy="369570"/>
            </a:xfrm>
            <a:custGeom>
              <a:avLst/>
              <a:gdLst/>
              <a:ahLst/>
              <a:cxnLst/>
              <a:rect l="l" t="t" r="r" b="b"/>
              <a:pathLst>
                <a:path w="749934" h="369570">
                  <a:moveTo>
                    <a:pt x="0" y="0"/>
                  </a:moveTo>
                  <a:lnTo>
                    <a:pt x="749643" y="0"/>
                  </a:lnTo>
                  <a:lnTo>
                    <a:pt x="749643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34697" y="4059428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79957" y="4038600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08757" y="4038600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08957" y="4038600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791200" y="2057400"/>
            <a:ext cx="1760855" cy="1217295"/>
            <a:chOff x="5791200" y="2057400"/>
            <a:chExt cx="1760855" cy="121729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000" y="2057400"/>
              <a:ext cx="312736" cy="2825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200" y="2971800"/>
              <a:ext cx="342900" cy="2667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629400" y="2895600"/>
              <a:ext cx="749935" cy="369570"/>
            </a:xfrm>
            <a:custGeom>
              <a:avLst/>
              <a:gdLst/>
              <a:ahLst/>
              <a:cxnLst/>
              <a:rect l="l" t="t" r="r" b="b"/>
              <a:pathLst>
                <a:path w="749934" h="369570">
                  <a:moveTo>
                    <a:pt x="0" y="0"/>
                  </a:moveTo>
                  <a:lnTo>
                    <a:pt x="749643" y="0"/>
                  </a:lnTo>
                  <a:lnTo>
                    <a:pt x="749643" y="369332"/>
                  </a:lnTo>
                  <a:lnTo>
                    <a:pt x="0" y="36933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587240" y="4020311"/>
            <a:ext cx="387350" cy="387350"/>
            <a:chOff x="4587240" y="4020311"/>
            <a:chExt cx="387350" cy="387350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4020311"/>
              <a:ext cx="387096" cy="3870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8576" y="4038599"/>
              <a:ext cx="344424" cy="304800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572000" y="5925311"/>
            <a:ext cx="923925" cy="387350"/>
            <a:chOff x="4572000" y="5925311"/>
            <a:chExt cx="923925" cy="387350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5965824"/>
              <a:ext cx="312736" cy="2825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1400" y="5981699"/>
              <a:ext cx="342900" cy="2667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8448" y="5925311"/>
              <a:ext cx="387096" cy="38709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9783" y="5943599"/>
              <a:ext cx="344424" cy="3048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760540" y="2916428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70757" y="2895600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18157" y="1981200"/>
            <a:ext cx="749935" cy="36957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91655" y="2325623"/>
            <a:ext cx="1445260" cy="1750060"/>
            <a:chOff x="6391655" y="2325623"/>
            <a:chExt cx="1445260" cy="1750060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6455" y="2325623"/>
              <a:ext cx="1139952" cy="60350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47719" y="2351404"/>
              <a:ext cx="1038860" cy="499745"/>
            </a:xfrm>
            <a:custGeom>
              <a:avLst/>
              <a:gdLst/>
              <a:ahLst/>
              <a:cxnLst/>
              <a:rect l="l" t="t" r="r" b="b"/>
              <a:pathLst>
                <a:path w="1038859" h="499744">
                  <a:moveTo>
                    <a:pt x="991392" y="0"/>
                  </a:moveTo>
                  <a:lnTo>
                    <a:pt x="121498" y="281802"/>
                  </a:lnTo>
                  <a:lnTo>
                    <a:pt x="98014" y="209311"/>
                  </a:lnTo>
                  <a:lnTo>
                    <a:pt x="0" y="401260"/>
                  </a:lnTo>
                  <a:lnTo>
                    <a:pt x="191949" y="499276"/>
                  </a:lnTo>
                  <a:lnTo>
                    <a:pt x="168465" y="426784"/>
                  </a:lnTo>
                  <a:lnTo>
                    <a:pt x="1038359" y="144983"/>
                  </a:lnTo>
                  <a:lnTo>
                    <a:pt x="9913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47719" y="2351404"/>
              <a:ext cx="1038860" cy="499745"/>
            </a:xfrm>
            <a:custGeom>
              <a:avLst/>
              <a:gdLst/>
              <a:ahLst/>
              <a:cxnLst/>
              <a:rect l="l" t="t" r="r" b="b"/>
              <a:pathLst>
                <a:path w="1038859" h="499744">
                  <a:moveTo>
                    <a:pt x="1038359" y="144982"/>
                  </a:moveTo>
                  <a:lnTo>
                    <a:pt x="168465" y="426785"/>
                  </a:lnTo>
                  <a:lnTo>
                    <a:pt x="191948" y="499275"/>
                  </a:lnTo>
                  <a:lnTo>
                    <a:pt x="0" y="401259"/>
                  </a:lnTo>
                  <a:lnTo>
                    <a:pt x="98014" y="209311"/>
                  </a:lnTo>
                  <a:lnTo>
                    <a:pt x="121498" y="281802"/>
                  </a:lnTo>
                  <a:lnTo>
                    <a:pt x="991392" y="0"/>
                  </a:lnTo>
                  <a:lnTo>
                    <a:pt x="1038359" y="144982"/>
                  </a:lnTo>
                  <a:close/>
                </a:path>
              </a:pathLst>
            </a:custGeom>
            <a:ln w="126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1655" y="3304031"/>
              <a:ext cx="777240" cy="7711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40975" y="3332421"/>
              <a:ext cx="679450" cy="672465"/>
            </a:xfrm>
            <a:custGeom>
              <a:avLst/>
              <a:gdLst/>
              <a:ahLst/>
              <a:cxnLst/>
              <a:rect l="l" t="t" r="r" b="b"/>
              <a:pathLst>
                <a:path w="679450" h="672464">
                  <a:moveTo>
                    <a:pt x="109946" y="0"/>
                  </a:moveTo>
                  <a:lnTo>
                    <a:pt x="0" y="111640"/>
                  </a:lnTo>
                  <a:lnTo>
                    <a:pt x="512757" y="616611"/>
                  </a:lnTo>
                  <a:lnTo>
                    <a:pt x="457782" y="672431"/>
                  </a:lnTo>
                  <a:lnTo>
                    <a:pt x="679371" y="670736"/>
                  </a:lnTo>
                  <a:lnTo>
                    <a:pt x="677675" y="449149"/>
                  </a:lnTo>
                  <a:lnTo>
                    <a:pt x="622702" y="504969"/>
                  </a:lnTo>
                  <a:lnTo>
                    <a:pt x="10994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40975" y="3332420"/>
              <a:ext cx="679450" cy="672465"/>
            </a:xfrm>
            <a:custGeom>
              <a:avLst/>
              <a:gdLst/>
              <a:ahLst/>
              <a:cxnLst/>
              <a:rect l="l" t="t" r="r" b="b"/>
              <a:pathLst>
                <a:path w="679450" h="672464">
                  <a:moveTo>
                    <a:pt x="109946" y="0"/>
                  </a:moveTo>
                  <a:lnTo>
                    <a:pt x="622702" y="504970"/>
                  </a:lnTo>
                  <a:lnTo>
                    <a:pt x="677676" y="449149"/>
                  </a:lnTo>
                  <a:lnTo>
                    <a:pt x="679370" y="670737"/>
                  </a:lnTo>
                  <a:lnTo>
                    <a:pt x="457783" y="672432"/>
                  </a:lnTo>
                  <a:lnTo>
                    <a:pt x="512756" y="616611"/>
                  </a:lnTo>
                  <a:lnTo>
                    <a:pt x="0" y="111641"/>
                  </a:lnTo>
                  <a:lnTo>
                    <a:pt x="109946" y="0"/>
                  </a:lnTo>
                  <a:close/>
                </a:path>
              </a:pathLst>
            </a:custGeom>
            <a:ln w="126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9607" y="1530096"/>
            <a:ext cx="4520184" cy="44348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9210">
              <a:lnSpc>
                <a:spcPct val="100000"/>
              </a:lnSpc>
              <a:spcBef>
                <a:spcPts val="100"/>
              </a:spcBef>
            </a:pPr>
            <a:r>
              <a:rPr dirty="0"/>
              <a:t>Minimax</a:t>
            </a:r>
            <a:r>
              <a:rPr spc="-5" dirty="0"/>
              <a:t> </a:t>
            </a:r>
            <a:r>
              <a:rPr spc="-10" dirty="0"/>
              <a:t>Efficiency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7035" y="1435777"/>
            <a:ext cx="5715635" cy="378332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509"/>
              </a:spcBef>
              <a:buFont typeface="Arial"/>
              <a:buChar char="■"/>
              <a:tabLst>
                <a:tab pos="393065" algn="l"/>
                <a:tab pos="3937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efficient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minimax?</a:t>
            </a:r>
            <a:endParaRPr sz="2800">
              <a:latin typeface="Calibri"/>
              <a:cs typeface="Calibri"/>
            </a:endParaRPr>
          </a:p>
          <a:p>
            <a:pPr marL="793115" lvl="1" indent="-285115">
              <a:lnSpc>
                <a:spcPct val="100000"/>
              </a:lnSpc>
              <a:spcBef>
                <a:spcPts val="350"/>
              </a:spcBef>
              <a:buClr>
                <a:srgbClr val="333399"/>
              </a:buClr>
              <a:buFont typeface="Arial"/>
              <a:buChar char="■"/>
              <a:tabLst>
                <a:tab pos="793115" algn="l"/>
                <a:tab pos="793750" algn="l"/>
              </a:tabLst>
            </a:pPr>
            <a:r>
              <a:rPr sz="2400" dirty="0">
                <a:latin typeface="Calibri"/>
                <a:cs typeface="Calibri"/>
              </a:rPr>
              <a:t>Just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(exhaustive)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DFS</a:t>
            </a:r>
            <a:endParaRPr sz="2400">
              <a:latin typeface="Calibri"/>
              <a:cs typeface="Calibri"/>
            </a:endParaRPr>
          </a:p>
          <a:p>
            <a:pPr marL="793115" lvl="1" indent="-285115">
              <a:lnSpc>
                <a:spcPct val="100000"/>
              </a:lnSpc>
              <a:spcBef>
                <a:spcPts val="215"/>
              </a:spcBef>
              <a:buFont typeface="Arial"/>
              <a:buChar char="■"/>
              <a:tabLst>
                <a:tab pos="793115" algn="l"/>
                <a:tab pos="793750" algn="l"/>
              </a:tabLst>
            </a:pPr>
            <a:r>
              <a:rPr sz="2400" dirty="0">
                <a:latin typeface="Calibri"/>
                <a:cs typeface="Calibri"/>
              </a:rPr>
              <a:t>Time: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400" i="1" spc="-20" dirty="0">
                <a:solidFill>
                  <a:srgbClr val="9B01FF"/>
                </a:solidFill>
                <a:latin typeface="Calibri"/>
                <a:cs typeface="Calibri"/>
              </a:rPr>
              <a:t>b</a:t>
            </a:r>
            <a:r>
              <a:rPr sz="2400" i="1" spc="-30" baseline="24305" dirty="0">
                <a:solidFill>
                  <a:srgbClr val="9B01FF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793115" lvl="1" indent="-285115">
              <a:lnSpc>
                <a:spcPct val="100000"/>
              </a:lnSpc>
              <a:spcBef>
                <a:spcPts val="315"/>
              </a:spcBef>
              <a:buFont typeface="Arial"/>
              <a:buChar char="■"/>
              <a:tabLst>
                <a:tab pos="793115" algn="l"/>
                <a:tab pos="793750" algn="l"/>
              </a:tabLst>
            </a:pPr>
            <a:r>
              <a:rPr sz="2400" dirty="0">
                <a:latin typeface="Calibri"/>
                <a:cs typeface="Calibri"/>
              </a:rPr>
              <a:t>Space: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400" i="1" spc="-20" dirty="0">
                <a:solidFill>
                  <a:srgbClr val="9B01FF"/>
                </a:solidFill>
                <a:latin typeface="Calibri"/>
                <a:cs typeface="Calibri"/>
              </a:rPr>
              <a:t>bm</a:t>
            </a:r>
            <a:r>
              <a:rPr sz="2400" spc="-2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■"/>
            </a:pPr>
            <a:endParaRPr sz="325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5"/>
              </a:spcBef>
              <a:buFont typeface="Arial"/>
              <a:buChar char="■"/>
              <a:tabLst>
                <a:tab pos="393065" algn="l"/>
                <a:tab pos="3937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Example: For chess, b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75" dirty="0">
                <a:solidFill>
                  <a:srgbClr val="333399"/>
                </a:solidFill>
                <a:latin typeface="Symbol"/>
                <a:cs typeface="Symbol"/>
              </a:rPr>
              <a:t></a:t>
            </a:r>
            <a:r>
              <a:rPr sz="2800" spc="-6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35,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75" dirty="0">
                <a:solidFill>
                  <a:srgbClr val="333399"/>
                </a:solidFill>
                <a:latin typeface="Symbol"/>
                <a:cs typeface="Symbol"/>
              </a:rPr>
              <a:t></a:t>
            </a:r>
            <a:r>
              <a:rPr sz="2800" spc="-6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  <a:p>
            <a:pPr marL="850265" lvl="1" indent="-342265">
              <a:lnSpc>
                <a:spcPct val="100000"/>
              </a:lnSpc>
              <a:spcBef>
                <a:spcPts val="350"/>
              </a:spcBef>
              <a:buFont typeface="Arial"/>
              <a:buChar char="■"/>
              <a:tabLst>
                <a:tab pos="850265" algn="l"/>
                <a:tab pos="850900" algn="l"/>
              </a:tabLst>
            </a:pPr>
            <a:r>
              <a:rPr sz="2400" dirty="0">
                <a:latin typeface="Calibri"/>
                <a:cs typeface="Calibri"/>
              </a:rPr>
              <a:t>Exact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solution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completely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infeasible</a:t>
            </a:r>
            <a:endParaRPr sz="2400">
              <a:latin typeface="Calibri"/>
              <a:cs typeface="Calibri"/>
            </a:endParaRPr>
          </a:p>
          <a:p>
            <a:pPr marL="850265" marR="17780" lvl="1" indent="-342265">
              <a:lnSpc>
                <a:spcPts val="2590"/>
              </a:lnSpc>
              <a:spcBef>
                <a:spcPts val="545"/>
              </a:spcBef>
              <a:buFont typeface="Arial"/>
              <a:buChar char="■"/>
              <a:tabLst>
                <a:tab pos="850265" algn="l"/>
                <a:tab pos="850900" algn="l"/>
              </a:tabLst>
            </a:pPr>
            <a:r>
              <a:rPr sz="2400" dirty="0">
                <a:latin typeface="Calibri"/>
                <a:cs typeface="Calibri"/>
              </a:rPr>
              <a:t>Humans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either,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chess?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4D61-D9E8-F79A-132C-B5DC3E16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77787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Optimal vs Sub-Optimal Players</a:t>
            </a:r>
          </a:p>
        </p:txBody>
      </p:sp>
      <p:pic>
        <p:nvPicPr>
          <p:cNvPr id="11" name="Content Placeholder 10" descr="A picture containing diagram, screenshot, design">
            <a:extLst>
              <a:ext uri="{FF2B5EF4-FFF2-40B4-BE49-F238E27FC236}">
                <a16:creationId xmlns:a16="http://schemas.microsoft.com/office/drawing/2014/main" id="{DBAF748F-DC42-77C1-1595-B13F6AABA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1224642"/>
            <a:ext cx="10379577" cy="4795157"/>
          </a:xfrm>
        </p:spPr>
      </p:pic>
    </p:spTree>
    <p:extLst>
      <p:ext uri="{BB962C8B-B14F-4D97-AF65-F5344CB8AC3E}">
        <p14:creationId xmlns:p14="http://schemas.microsoft.com/office/powerpoint/2010/main" val="318842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A76DAAE1-FD7D-FC1D-4486-F0B4106E7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793" cy="68580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D33888-E549-2917-AF11-39C77203F41D}"/>
                  </a:ext>
                </a:extLst>
              </p14:cNvPr>
              <p14:cNvContentPartPr/>
              <p14:nvPr/>
            </p14:nvContentPartPr>
            <p14:xfrm>
              <a:off x="1818588" y="3372197"/>
              <a:ext cx="349920" cy="2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D33888-E549-2917-AF11-39C77203F4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9948" y="3363557"/>
                <a:ext cx="3675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F2244C-254A-9E8C-8093-B03FAB7AED09}"/>
                  </a:ext>
                </a:extLst>
              </p14:cNvPr>
              <p14:cNvContentPartPr/>
              <p14:nvPr/>
            </p14:nvContentPartPr>
            <p14:xfrm>
              <a:off x="2015148" y="3411437"/>
              <a:ext cx="360" cy="24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F2244C-254A-9E8C-8093-B03FAB7AE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6508" y="3402437"/>
                <a:ext cx="1800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842A5DF-8A5E-0293-5C53-E333FD785861}"/>
              </a:ext>
            </a:extLst>
          </p:cNvPr>
          <p:cNvGrpSpPr/>
          <p:nvPr/>
        </p:nvGrpSpPr>
        <p:grpSpPr>
          <a:xfrm>
            <a:off x="2211708" y="3499997"/>
            <a:ext cx="301680" cy="190080"/>
            <a:chOff x="2211708" y="3499997"/>
            <a:chExt cx="30168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6A032D-0C89-D60C-A3E9-3CABA750C3E4}"/>
                    </a:ext>
                  </a:extLst>
                </p14:cNvPr>
                <p14:cNvContentPartPr/>
                <p14:nvPr/>
              </p14:nvContentPartPr>
              <p14:xfrm>
                <a:off x="2211708" y="3539237"/>
                <a:ext cx="360" cy="137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6A032D-0C89-D60C-A3E9-3CABA750C3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03068" y="3530237"/>
                  <a:ext cx="18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A8300F-4F4C-38D1-648D-073C15C53919}"/>
                    </a:ext>
                  </a:extLst>
                </p14:cNvPr>
                <p14:cNvContentPartPr/>
                <p14:nvPr/>
              </p14:nvContentPartPr>
              <p14:xfrm>
                <a:off x="2211708" y="3499997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A8300F-4F4C-38D1-648D-073C15C539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3068" y="34913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AA587E-A832-4917-B942-1C693B156DB6}"/>
                    </a:ext>
                  </a:extLst>
                </p14:cNvPr>
                <p14:cNvContentPartPr/>
                <p14:nvPr/>
              </p14:nvContentPartPr>
              <p14:xfrm>
                <a:off x="2300268" y="3529517"/>
                <a:ext cx="213120" cy="160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AA587E-A832-4917-B942-1C693B156D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91628" y="3520517"/>
                  <a:ext cx="2307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3FCF55-C561-D6EA-F248-9A462C58A35F}"/>
              </a:ext>
            </a:extLst>
          </p:cNvPr>
          <p:cNvGrpSpPr/>
          <p:nvPr/>
        </p:nvGrpSpPr>
        <p:grpSpPr>
          <a:xfrm>
            <a:off x="2555868" y="3421157"/>
            <a:ext cx="1000800" cy="311040"/>
            <a:chOff x="2555868" y="3421157"/>
            <a:chExt cx="10008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FBD982-79E0-4172-5812-7F2D74DC0BA1}"/>
                    </a:ext>
                  </a:extLst>
                </p14:cNvPr>
                <p14:cNvContentPartPr/>
                <p14:nvPr/>
              </p14:nvContentPartPr>
              <p14:xfrm>
                <a:off x="2555868" y="3573077"/>
                <a:ext cx="110160" cy="15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FBD982-79E0-4172-5812-7F2D74DC0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7228" y="3564437"/>
                  <a:ext cx="127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2157BA-49D7-2032-3C54-50718AB28673}"/>
                    </a:ext>
                  </a:extLst>
                </p14:cNvPr>
                <p14:cNvContentPartPr/>
                <p14:nvPr/>
              </p14:nvContentPartPr>
              <p14:xfrm>
                <a:off x="2743068" y="3666677"/>
                <a:ext cx="138240" cy="1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2157BA-49D7-2032-3C54-50718AB286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34068" y="3657677"/>
                  <a:ext cx="155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0A8D99-51B9-8960-0A87-849098AED849}"/>
                    </a:ext>
                  </a:extLst>
                </p14:cNvPr>
                <p14:cNvContentPartPr/>
                <p14:nvPr/>
              </p14:nvContentPartPr>
              <p14:xfrm>
                <a:off x="2968068" y="3421157"/>
                <a:ext cx="186480" cy="259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0A8D99-51B9-8960-0A87-849098AED8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59428" y="3412517"/>
                  <a:ext cx="204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6F72B0-B688-1D0E-4E99-380BE8FACBAC}"/>
                    </a:ext>
                  </a:extLst>
                </p14:cNvPr>
                <p14:cNvContentPartPr/>
                <p14:nvPr/>
              </p14:nvContentPartPr>
              <p14:xfrm>
                <a:off x="3224388" y="3568757"/>
                <a:ext cx="6480" cy="10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6F72B0-B688-1D0E-4E99-380BE8FACB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15748" y="3560117"/>
                  <a:ext cx="24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52059D-B4F7-8CF5-4F41-E9108B040BB6}"/>
                    </a:ext>
                  </a:extLst>
                </p14:cNvPr>
                <p14:cNvContentPartPr/>
                <p14:nvPr/>
              </p14:nvContentPartPr>
              <p14:xfrm>
                <a:off x="3214668" y="3489917"/>
                <a:ext cx="2160" cy="2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52059D-B4F7-8CF5-4F41-E9108B040B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06028" y="3481277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3DD7FD-C4C3-182E-56E9-2ED9B6B8DD9B}"/>
                    </a:ext>
                  </a:extLst>
                </p14:cNvPr>
                <p14:cNvContentPartPr/>
                <p14:nvPr/>
              </p14:nvContentPartPr>
              <p14:xfrm>
                <a:off x="3293508" y="3509717"/>
                <a:ext cx="263160" cy="16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3DD7FD-C4C3-182E-56E9-2ED9B6B8DD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4868" y="3501077"/>
                  <a:ext cx="2808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53106A-9212-0C9D-0237-F4A77223E7D4}"/>
              </a:ext>
            </a:extLst>
          </p:cNvPr>
          <p:cNvGrpSpPr/>
          <p:nvPr/>
        </p:nvGrpSpPr>
        <p:grpSpPr>
          <a:xfrm>
            <a:off x="3706428" y="3430877"/>
            <a:ext cx="586440" cy="268560"/>
            <a:chOff x="3706428" y="3430877"/>
            <a:chExt cx="5864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37A4D2-91CD-F2C7-0E5E-C6D5062533F3}"/>
                    </a:ext>
                  </a:extLst>
                </p14:cNvPr>
                <p14:cNvContentPartPr/>
                <p14:nvPr/>
              </p14:nvContentPartPr>
              <p14:xfrm>
                <a:off x="3706428" y="3568757"/>
                <a:ext cx="360" cy="9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37A4D2-91CD-F2C7-0E5E-C6D5062533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97788" y="3560117"/>
                  <a:ext cx="1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DAE34-7526-F98C-E566-4CF70D29DDA7}"/>
                    </a:ext>
                  </a:extLst>
                </p14:cNvPr>
                <p14:cNvContentPartPr/>
                <p14:nvPr/>
              </p14:nvContentPartPr>
              <p14:xfrm>
                <a:off x="3716148" y="3450677"/>
                <a:ext cx="10440" cy="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DAE34-7526-F98C-E566-4CF70D29DD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7508" y="3442037"/>
                  <a:ext cx="28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E2C1C0-0580-5F12-AB62-88EC4DEADDDC}"/>
                    </a:ext>
                  </a:extLst>
                </p14:cNvPr>
                <p14:cNvContentPartPr/>
                <p14:nvPr/>
              </p14:nvContentPartPr>
              <p14:xfrm>
                <a:off x="3891468" y="3430877"/>
                <a:ext cx="46080" cy="232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E2C1C0-0580-5F12-AB62-88EC4DEADD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2828" y="3422237"/>
                  <a:ext cx="63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4028C-6B6C-7BDD-4572-EC304604BBEE}"/>
                    </a:ext>
                  </a:extLst>
                </p14:cNvPr>
                <p14:cNvContentPartPr/>
                <p14:nvPr/>
              </p14:nvContentPartPr>
              <p14:xfrm>
                <a:off x="3824148" y="3529517"/>
                <a:ext cx="20628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4028C-6B6C-7BDD-4572-EC304604BB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5508" y="3520517"/>
                  <a:ext cx="22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650808-BD6B-50AB-00B8-CC9183705AD8}"/>
                    </a:ext>
                  </a:extLst>
                </p14:cNvPr>
                <p14:cNvContentPartPr/>
                <p14:nvPr/>
              </p14:nvContentPartPr>
              <p14:xfrm>
                <a:off x="4080108" y="3551117"/>
                <a:ext cx="212760" cy="148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650808-BD6B-50AB-00B8-CC9183705A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1108" y="3542477"/>
                  <a:ext cx="2304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F3AFDE7-BDA5-0CF3-4525-853562A7259E}"/>
                  </a:ext>
                </a:extLst>
              </p14:cNvPr>
              <p14:cNvContentPartPr/>
              <p14:nvPr/>
            </p14:nvContentPartPr>
            <p14:xfrm>
              <a:off x="4293948" y="3365357"/>
              <a:ext cx="180000" cy="340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F3AFDE7-BDA5-0CF3-4525-853562A725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85308" y="3356717"/>
                <a:ext cx="19764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057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90414566-991B-B074-12E5-4510771D7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9" y="222152"/>
            <a:ext cx="11075721" cy="6413695"/>
          </a:xfrm>
        </p:spPr>
      </p:pic>
    </p:spTree>
    <p:extLst>
      <p:ext uri="{BB962C8B-B14F-4D97-AF65-F5344CB8AC3E}">
        <p14:creationId xmlns:p14="http://schemas.microsoft.com/office/powerpoint/2010/main" val="1000374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9816" y="1700783"/>
            <a:ext cx="6047232" cy="3950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8410">
              <a:lnSpc>
                <a:spcPct val="100000"/>
              </a:lnSpc>
              <a:spcBef>
                <a:spcPts val="100"/>
              </a:spcBef>
            </a:pPr>
            <a:r>
              <a:rPr dirty="0"/>
              <a:t>Game</a:t>
            </a:r>
            <a:r>
              <a:rPr spc="-5" dirty="0"/>
              <a:t> </a:t>
            </a:r>
            <a:r>
              <a:rPr dirty="0"/>
              <a:t>Tree</a:t>
            </a:r>
            <a:r>
              <a:rPr spc="-5" dirty="0"/>
              <a:t> </a:t>
            </a:r>
            <a:r>
              <a:rPr spc="-10" dirty="0"/>
              <a:t>Pruning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2525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3835" y="2203450"/>
            <a:ext cx="8128000" cy="2384425"/>
            <a:chOff x="1883835" y="2203450"/>
            <a:chExt cx="8128000" cy="2384425"/>
          </a:xfrm>
        </p:grpSpPr>
        <p:sp>
          <p:nvSpPr>
            <p:cNvPr id="4" name="object 4"/>
            <p:cNvSpPr/>
            <p:nvPr/>
          </p:nvSpPr>
          <p:spPr>
            <a:xfrm>
              <a:off x="5693832" y="22098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254000" y="0"/>
                  </a:moveTo>
                  <a:lnTo>
                    <a:pt x="0" y="304800"/>
                  </a:lnTo>
                  <a:lnTo>
                    <a:pt x="508000" y="304800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3832" y="22098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304800"/>
                  </a:moveTo>
                  <a:lnTo>
                    <a:pt x="254000" y="0"/>
                  </a:lnTo>
                  <a:lnTo>
                    <a:pt x="508000" y="30480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61526" y="3755669"/>
              <a:ext cx="1054735" cy="832485"/>
            </a:xfrm>
            <a:custGeom>
              <a:avLst/>
              <a:gdLst/>
              <a:ahLst/>
              <a:cxnLst/>
              <a:rect l="l" t="t" r="r" b="b"/>
              <a:pathLst>
                <a:path w="1054735" h="832485">
                  <a:moveTo>
                    <a:pt x="1054303" y="832205"/>
                  </a:moveTo>
                  <a:lnTo>
                    <a:pt x="1040612" y="802195"/>
                  </a:lnTo>
                  <a:lnTo>
                    <a:pt x="1018959" y="754697"/>
                  </a:lnTo>
                  <a:lnTo>
                    <a:pt x="1002995" y="774458"/>
                  </a:lnTo>
                  <a:lnTo>
                    <a:pt x="44170" y="0"/>
                  </a:lnTo>
                  <a:lnTo>
                    <a:pt x="36182" y="9893"/>
                  </a:lnTo>
                  <a:lnTo>
                    <a:pt x="23482" y="9918"/>
                  </a:lnTo>
                  <a:lnTo>
                    <a:pt x="25400" y="740168"/>
                  </a:lnTo>
                  <a:lnTo>
                    <a:pt x="0" y="740232"/>
                  </a:lnTo>
                  <a:lnTo>
                    <a:pt x="38303" y="816330"/>
                  </a:lnTo>
                  <a:lnTo>
                    <a:pt x="69824" y="752868"/>
                  </a:lnTo>
                  <a:lnTo>
                    <a:pt x="76200" y="740041"/>
                  </a:lnTo>
                  <a:lnTo>
                    <a:pt x="50800" y="740105"/>
                  </a:lnTo>
                  <a:lnTo>
                    <a:pt x="48945" y="36525"/>
                  </a:lnTo>
                  <a:lnTo>
                    <a:pt x="987044" y="794207"/>
                  </a:lnTo>
                  <a:lnTo>
                    <a:pt x="971080" y="813968"/>
                  </a:lnTo>
                  <a:lnTo>
                    <a:pt x="1054303" y="832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45832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5832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3829" y="2502471"/>
              <a:ext cx="4067810" cy="2085975"/>
            </a:xfrm>
            <a:custGeom>
              <a:avLst/>
              <a:gdLst/>
              <a:ahLst/>
              <a:cxnLst/>
              <a:rect l="l" t="t" r="r" b="b"/>
              <a:pathLst>
                <a:path w="4067810" h="2085975">
                  <a:moveTo>
                    <a:pt x="1021880" y="1272946"/>
                  </a:moveTo>
                  <a:lnTo>
                    <a:pt x="1005878" y="1253223"/>
                  </a:lnTo>
                  <a:lnTo>
                    <a:pt x="51181" y="2027555"/>
                  </a:lnTo>
                  <a:lnTo>
                    <a:pt x="35179" y="2007819"/>
                  </a:lnTo>
                  <a:lnTo>
                    <a:pt x="0" y="2085416"/>
                  </a:lnTo>
                  <a:lnTo>
                    <a:pt x="83185" y="2067001"/>
                  </a:lnTo>
                  <a:lnTo>
                    <a:pt x="73672" y="2055279"/>
                  </a:lnTo>
                  <a:lnTo>
                    <a:pt x="67183" y="2047278"/>
                  </a:lnTo>
                  <a:lnTo>
                    <a:pt x="1021880" y="1272946"/>
                  </a:lnTo>
                  <a:close/>
                </a:path>
                <a:path w="4067810" h="2085975">
                  <a:moveTo>
                    <a:pt x="4067759" y="24269"/>
                  </a:moveTo>
                  <a:lnTo>
                    <a:pt x="4060240" y="0"/>
                  </a:lnTo>
                  <a:lnTo>
                    <a:pt x="1082903" y="923582"/>
                  </a:lnTo>
                  <a:lnTo>
                    <a:pt x="1075372" y="899312"/>
                  </a:lnTo>
                  <a:lnTo>
                    <a:pt x="1013879" y="958278"/>
                  </a:lnTo>
                  <a:lnTo>
                    <a:pt x="1097953" y="972096"/>
                  </a:lnTo>
                  <a:lnTo>
                    <a:pt x="1091590" y="951598"/>
                  </a:lnTo>
                  <a:lnTo>
                    <a:pt x="1090422" y="947839"/>
                  </a:lnTo>
                  <a:lnTo>
                    <a:pt x="4067759" y="24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1485" y="2514601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6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7832" y="2514602"/>
              <a:ext cx="758190" cy="228600"/>
            </a:xfrm>
            <a:custGeom>
              <a:avLst/>
              <a:gdLst/>
              <a:ahLst/>
              <a:cxnLst/>
              <a:rect l="l" t="t" r="r" b="b"/>
              <a:pathLst>
                <a:path w="758190" h="228600">
                  <a:moveTo>
                    <a:pt x="0" y="0"/>
                  </a:moveTo>
                  <a:lnTo>
                    <a:pt x="757767" y="228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95600" y="3762375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99832" y="3765550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89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3832" y="3444877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3832" y="3444877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1829" y="2514574"/>
              <a:ext cx="1052195" cy="2073910"/>
            </a:xfrm>
            <a:custGeom>
              <a:avLst/>
              <a:gdLst/>
              <a:ahLst/>
              <a:cxnLst/>
              <a:rect l="l" t="t" r="r" b="b"/>
              <a:pathLst>
                <a:path w="1052195" h="2073910">
                  <a:moveTo>
                    <a:pt x="1021880" y="1260843"/>
                  </a:moveTo>
                  <a:lnTo>
                    <a:pt x="1005878" y="1241120"/>
                  </a:lnTo>
                  <a:lnTo>
                    <a:pt x="51181" y="2015439"/>
                  </a:lnTo>
                  <a:lnTo>
                    <a:pt x="35179" y="1995716"/>
                  </a:lnTo>
                  <a:lnTo>
                    <a:pt x="0" y="2073300"/>
                  </a:lnTo>
                  <a:lnTo>
                    <a:pt x="83185" y="2054898"/>
                  </a:lnTo>
                  <a:lnTo>
                    <a:pt x="73672" y="2043163"/>
                  </a:lnTo>
                  <a:lnTo>
                    <a:pt x="67183" y="2035175"/>
                  </a:lnTo>
                  <a:lnTo>
                    <a:pt x="1021880" y="1260843"/>
                  </a:lnTo>
                  <a:close/>
                </a:path>
                <a:path w="1052195" h="2073910">
                  <a:moveTo>
                    <a:pt x="1052156" y="854202"/>
                  </a:moveTo>
                  <a:lnTo>
                    <a:pt x="1026756" y="854138"/>
                  </a:lnTo>
                  <a:lnTo>
                    <a:pt x="1028700" y="63"/>
                  </a:lnTo>
                  <a:lnTo>
                    <a:pt x="1003300" y="0"/>
                  </a:lnTo>
                  <a:lnTo>
                    <a:pt x="1001356" y="854075"/>
                  </a:lnTo>
                  <a:lnTo>
                    <a:pt x="975956" y="854024"/>
                  </a:lnTo>
                  <a:lnTo>
                    <a:pt x="1013879" y="930313"/>
                  </a:lnTo>
                  <a:lnTo>
                    <a:pt x="1045794" y="866838"/>
                  </a:lnTo>
                  <a:lnTo>
                    <a:pt x="1052156" y="854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43601" y="3762375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39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47832" y="3765550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89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57526" y="3755669"/>
              <a:ext cx="1054735" cy="832485"/>
            </a:xfrm>
            <a:custGeom>
              <a:avLst/>
              <a:gdLst/>
              <a:ahLst/>
              <a:cxnLst/>
              <a:rect l="l" t="t" r="r" b="b"/>
              <a:pathLst>
                <a:path w="1054734" h="832485">
                  <a:moveTo>
                    <a:pt x="1054303" y="832205"/>
                  </a:moveTo>
                  <a:lnTo>
                    <a:pt x="1040612" y="802195"/>
                  </a:lnTo>
                  <a:lnTo>
                    <a:pt x="1018959" y="754697"/>
                  </a:lnTo>
                  <a:lnTo>
                    <a:pt x="1002995" y="774458"/>
                  </a:lnTo>
                  <a:lnTo>
                    <a:pt x="44170" y="0"/>
                  </a:lnTo>
                  <a:lnTo>
                    <a:pt x="36182" y="9893"/>
                  </a:lnTo>
                  <a:lnTo>
                    <a:pt x="23482" y="9918"/>
                  </a:lnTo>
                  <a:lnTo>
                    <a:pt x="25400" y="740168"/>
                  </a:lnTo>
                  <a:lnTo>
                    <a:pt x="0" y="740232"/>
                  </a:lnTo>
                  <a:lnTo>
                    <a:pt x="38303" y="816330"/>
                  </a:lnTo>
                  <a:lnTo>
                    <a:pt x="69824" y="752868"/>
                  </a:lnTo>
                  <a:lnTo>
                    <a:pt x="76200" y="740041"/>
                  </a:lnTo>
                  <a:lnTo>
                    <a:pt x="50800" y="740105"/>
                  </a:lnTo>
                  <a:lnTo>
                    <a:pt x="48945" y="36525"/>
                  </a:lnTo>
                  <a:lnTo>
                    <a:pt x="987044" y="794207"/>
                  </a:lnTo>
                  <a:lnTo>
                    <a:pt x="971080" y="813968"/>
                  </a:lnTo>
                  <a:lnTo>
                    <a:pt x="1054303" y="832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41829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0"/>
                  </a:moveTo>
                  <a:lnTo>
                    <a:pt x="0" y="0"/>
                  </a:lnTo>
                  <a:lnTo>
                    <a:pt x="254000" y="3048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1829" y="346075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0" y="0"/>
                  </a:moveTo>
                  <a:lnTo>
                    <a:pt x="254000" y="304800"/>
                  </a:lnTo>
                  <a:lnTo>
                    <a:pt x="508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44057" y="2502471"/>
              <a:ext cx="3058160" cy="2085975"/>
            </a:xfrm>
            <a:custGeom>
              <a:avLst/>
              <a:gdLst/>
              <a:ahLst/>
              <a:cxnLst/>
              <a:rect l="l" t="t" r="r" b="b"/>
              <a:pathLst>
                <a:path w="3058159" h="2085975">
                  <a:moveTo>
                    <a:pt x="3049651" y="958278"/>
                  </a:moveTo>
                  <a:lnTo>
                    <a:pt x="3042666" y="951572"/>
                  </a:lnTo>
                  <a:lnTo>
                    <a:pt x="2988183" y="899299"/>
                  </a:lnTo>
                  <a:lnTo>
                    <a:pt x="2980652" y="923556"/>
                  </a:lnTo>
                  <a:lnTo>
                    <a:pt x="7531" y="0"/>
                  </a:lnTo>
                  <a:lnTo>
                    <a:pt x="0" y="24257"/>
                  </a:lnTo>
                  <a:lnTo>
                    <a:pt x="2973108" y="947813"/>
                  </a:lnTo>
                  <a:lnTo>
                    <a:pt x="2965577" y="972070"/>
                  </a:lnTo>
                  <a:lnTo>
                    <a:pt x="3049651" y="958278"/>
                  </a:lnTo>
                  <a:close/>
                </a:path>
                <a:path w="3058159" h="2085975">
                  <a:moveTo>
                    <a:pt x="3057652" y="1272946"/>
                  </a:moveTo>
                  <a:lnTo>
                    <a:pt x="3041650" y="1253223"/>
                  </a:lnTo>
                  <a:lnTo>
                    <a:pt x="2086952" y="2027542"/>
                  </a:lnTo>
                  <a:lnTo>
                    <a:pt x="2070950" y="2007819"/>
                  </a:lnTo>
                  <a:lnTo>
                    <a:pt x="2035771" y="2085403"/>
                  </a:lnTo>
                  <a:lnTo>
                    <a:pt x="2118957" y="2067001"/>
                  </a:lnTo>
                  <a:lnTo>
                    <a:pt x="2109444" y="2055266"/>
                  </a:lnTo>
                  <a:lnTo>
                    <a:pt x="2102954" y="2047278"/>
                  </a:lnTo>
                  <a:lnTo>
                    <a:pt x="3057652" y="12729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91601" y="3762375"/>
              <a:ext cx="2540" cy="304800"/>
            </a:xfrm>
            <a:custGeom>
              <a:avLst/>
              <a:gdLst/>
              <a:ahLst/>
              <a:cxnLst/>
              <a:rect l="l" t="t" r="r" b="b"/>
              <a:pathLst>
                <a:path w="2540" h="304800">
                  <a:moveTo>
                    <a:pt x="2117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95833" y="3765550"/>
              <a:ext cx="250190" cy="196850"/>
            </a:xfrm>
            <a:custGeom>
              <a:avLst/>
              <a:gdLst/>
              <a:ahLst/>
              <a:cxnLst/>
              <a:rect l="l" t="t" r="r" b="b"/>
              <a:pathLst>
                <a:path w="250190" h="196850">
                  <a:moveTo>
                    <a:pt x="0" y="0"/>
                  </a:moveTo>
                  <a:lnTo>
                    <a:pt x="249767" y="1968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641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7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37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53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3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1600" y="4648200"/>
            <a:ext cx="508000" cy="304800"/>
          </a:xfrm>
          <a:prstGeom prst="rect">
            <a:avLst/>
          </a:prstGeom>
          <a:solidFill>
            <a:srgbClr val="C198E0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00040" y="2928620"/>
            <a:ext cx="490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α</a:t>
            </a:r>
            <a:r>
              <a:rPr sz="1800" b="1" i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=3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0584" y="2928620"/>
            <a:ext cx="490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α</a:t>
            </a:r>
            <a:r>
              <a:rPr sz="1800" b="1" i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=3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12940" y="5519420"/>
            <a:ext cx="44583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85115">
              <a:lnSpc>
                <a:spcPts val="2090"/>
              </a:lnSpc>
              <a:spcBef>
                <a:spcPts val="2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800" b="1" i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order</a:t>
            </a:r>
            <a:r>
              <a:rPr sz="1800" b="1" i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b="1" i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generation</a:t>
            </a:r>
            <a:r>
              <a:rPr sz="1800" b="1" i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matters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more </a:t>
            </a:r>
            <a:r>
              <a:rPr sz="1800" dirty="0">
                <a:latin typeface="Arial"/>
                <a:cs typeface="Arial"/>
              </a:rPr>
              <a:t>pruning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good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moves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come</a:t>
            </a:r>
            <a:r>
              <a:rPr sz="1800" spc="-10" dirty="0">
                <a:latin typeface="Arial"/>
                <a:cs typeface="Arial"/>
              </a:rPr>
              <a:t> first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28881" y="327914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5539" y="1328420"/>
            <a:ext cx="4447540" cy="1046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256030" indent="63500">
              <a:lnSpc>
                <a:spcPts val="2090"/>
              </a:lnSpc>
              <a:spcBef>
                <a:spcPts val="225"/>
              </a:spcBef>
            </a:pPr>
            <a:r>
              <a:rPr sz="1800" b="1" i="1" dirty="0">
                <a:solidFill>
                  <a:srgbClr val="0000FF"/>
                </a:solidFill>
                <a:latin typeface="Arial"/>
                <a:cs typeface="Arial"/>
              </a:rPr>
              <a:t>α</a:t>
            </a:r>
            <a:r>
              <a:rPr sz="1800" b="1" i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any </a:t>
            </a:r>
            <a:r>
              <a:rPr sz="1800" dirty="0">
                <a:latin typeface="Arial"/>
                <a:cs typeface="Arial"/>
              </a:rPr>
              <a:t>MAX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node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path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3429000"/>
            <a:ext cx="1231392" cy="12923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8250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</a:t>
            </a:r>
            <a:r>
              <a:rPr spc="-5" dirty="0"/>
              <a:t> </a:t>
            </a:r>
            <a:r>
              <a:rPr spc="-10" dirty="0"/>
              <a:t>Pruning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372311"/>
            <a:ext cx="6504305" cy="509841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42265" marR="631825" indent="-342265" algn="r">
              <a:lnSpc>
                <a:spcPct val="100000"/>
              </a:lnSpc>
              <a:spcBef>
                <a:spcPts val="955"/>
              </a:spcBef>
              <a:buFont typeface="Arial"/>
              <a:buChar char="■"/>
              <a:tabLst>
                <a:tab pos="342265" algn="l"/>
                <a:tab pos="3429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General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case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(pruning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children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node)</a:t>
            </a:r>
            <a:endParaRPr sz="2400">
              <a:latin typeface="Calibri"/>
              <a:cs typeface="Calibri"/>
            </a:endParaRPr>
          </a:p>
          <a:p>
            <a:pPr marL="285115" marR="617220" lvl="1" indent="-285115" algn="r">
              <a:lnSpc>
                <a:spcPct val="100000"/>
              </a:lnSpc>
              <a:spcBef>
                <a:spcPts val="710"/>
              </a:spcBef>
              <a:buFont typeface="Arial"/>
              <a:buChar char="■"/>
              <a:tabLst>
                <a:tab pos="285115" algn="l"/>
                <a:tab pos="285750" algn="l"/>
              </a:tabLst>
            </a:pPr>
            <a:r>
              <a:rPr sz="2000" dirty="0">
                <a:latin typeface="Calibri"/>
                <a:cs typeface="Calibri"/>
              </a:rPr>
              <a:t>We’re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MIN-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 node </a:t>
            </a:r>
            <a:r>
              <a:rPr sz="2000" i="1" spc="-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9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We’re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looping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’s</a:t>
            </a:r>
            <a:r>
              <a:rPr sz="2000" spc="-10" dirty="0">
                <a:latin typeface="Calibri"/>
                <a:cs typeface="Calibri"/>
              </a:rPr>
              <a:t> children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815"/>
              </a:spcBef>
              <a:buClr>
                <a:srgbClr val="000000"/>
              </a:buClr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’s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estimate of the childrens’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dropping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70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Who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’s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value?</a:t>
            </a:r>
            <a:r>
              <a:rPr sz="2000" spc="434" dirty="0"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endParaRPr sz="2000">
              <a:latin typeface="Calibri"/>
              <a:cs typeface="Calibri"/>
            </a:endParaRPr>
          </a:p>
          <a:p>
            <a:pPr marL="755015" marR="201295" lvl="1" indent="-285115">
              <a:lnSpc>
                <a:spcPct val="108000"/>
              </a:lnSpc>
              <a:spcBef>
                <a:spcPts val="500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α </a:t>
            </a:r>
            <a:r>
              <a:rPr sz="2000" dirty="0">
                <a:latin typeface="Calibri"/>
                <a:cs typeface="Calibri"/>
              </a:rPr>
              <a:t>be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 value 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 at </a:t>
            </a:r>
            <a:r>
              <a:rPr sz="2000" spc="-25" dirty="0">
                <a:latin typeface="Calibri"/>
                <a:cs typeface="Calibri"/>
              </a:rPr>
              <a:t>any </a:t>
            </a:r>
            <a:r>
              <a:rPr sz="2000" dirty="0">
                <a:latin typeface="Calibri"/>
                <a:cs typeface="Calibri"/>
              </a:rPr>
              <a:t>choice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root</a:t>
            </a:r>
            <a:endParaRPr sz="2000">
              <a:latin typeface="Calibri"/>
              <a:cs typeface="Calibri"/>
            </a:endParaRPr>
          </a:p>
          <a:p>
            <a:pPr marL="755650" marR="5080" lvl="1" indent="-285750" algn="just">
              <a:lnSpc>
                <a:spcPct val="108000"/>
              </a:lnSpc>
              <a:spcBef>
                <a:spcPts val="625"/>
              </a:spcBef>
              <a:buFont typeface="Arial"/>
              <a:buChar char="■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becomes worse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α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 avoid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 </a:t>
            </a:r>
            <a:r>
              <a:rPr sz="2000" spc="-2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prune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’s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children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(it’s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already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enough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won’t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played)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919"/>
              </a:spcBef>
              <a:buFont typeface="Arial"/>
              <a:buChar char="■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Pruning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children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MAX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symmetric</a:t>
            </a:r>
            <a:endParaRPr sz="2400">
              <a:latin typeface="Calibri"/>
              <a:cs typeface="Calibri"/>
            </a:endParaRPr>
          </a:p>
          <a:p>
            <a:pPr marL="755650" marR="264795" lvl="1" indent="-285750" algn="just">
              <a:lnSpc>
                <a:spcPct val="112000"/>
              </a:lnSpc>
              <a:spcBef>
                <a:spcPts val="425"/>
              </a:spcBef>
              <a:buFont typeface="Arial"/>
              <a:buChar char="■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β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best value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MIN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get so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 at </a:t>
            </a:r>
            <a:r>
              <a:rPr sz="2000" spc="-25" dirty="0">
                <a:latin typeface="Calibri"/>
                <a:cs typeface="Calibri"/>
              </a:rPr>
              <a:t>any </a:t>
            </a:r>
            <a:r>
              <a:rPr sz="2000" dirty="0">
                <a:latin typeface="Calibri"/>
                <a:cs typeface="Calibri"/>
              </a:rPr>
              <a:t>choice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root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7490" y="2017267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7490" y="2843276"/>
            <a:ext cx="42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MIN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7490" y="4227067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7490" y="4989067"/>
            <a:ext cx="42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MIN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90050" y="2889250"/>
            <a:ext cx="393700" cy="317500"/>
            <a:chOff x="9290050" y="2889250"/>
            <a:chExt cx="393700" cy="317500"/>
          </a:xfrm>
        </p:grpSpPr>
        <p:sp>
          <p:nvSpPr>
            <p:cNvPr id="9" name="object 9"/>
            <p:cNvSpPr/>
            <p:nvPr/>
          </p:nvSpPr>
          <p:spPr>
            <a:xfrm>
              <a:off x="92964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0"/>
                  </a:lnTo>
                  <a:lnTo>
                    <a:pt x="190500" y="304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964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190500" y="304800"/>
                  </a:lnTo>
                  <a:lnTo>
                    <a:pt x="381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21812" y="2847340"/>
            <a:ext cx="13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77478" y="2051050"/>
            <a:ext cx="1577975" cy="3289300"/>
            <a:chOff x="9477478" y="2051050"/>
            <a:chExt cx="1577975" cy="3289300"/>
          </a:xfrm>
        </p:grpSpPr>
        <p:sp>
          <p:nvSpPr>
            <p:cNvPr id="13" name="object 13"/>
            <p:cNvSpPr/>
            <p:nvPr/>
          </p:nvSpPr>
          <p:spPr>
            <a:xfrm>
              <a:off x="9477476" y="2351798"/>
              <a:ext cx="779145" cy="1229995"/>
            </a:xfrm>
            <a:custGeom>
              <a:avLst/>
              <a:gdLst/>
              <a:ahLst/>
              <a:cxnLst/>
              <a:rect l="l" t="t" r="r" b="b"/>
              <a:pathLst>
                <a:path w="779145" h="1229995">
                  <a:moveTo>
                    <a:pt x="353910" y="1229601"/>
                  </a:moveTo>
                  <a:lnTo>
                    <a:pt x="343166" y="1191018"/>
                  </a:lnTo>
                  <a:lnTo>
                    <a:pt x="331063" y="1147533"/>
                  </a:lnTo>
                  <a:lnTo>
                    <a:pt x="312216" y="1164564"/>
                  </a:lnTo>
                  <a:lnTo>
                    <a:pt x="18834" y="840092"/>
                  </a:lnTo>
                  <a:lnTo>
                    <a:pt x="0" y="857123"/>
                  </a:lnTo>
                  <a:lnTo>
                    <a:pt x="293382" y="1181608"/>
                  </a:lnTo>
                  <a:lnTo>
                    <a:pt x="274535" y="1198638"/>
                  </a:lnTo>
                  <a:lnTo>
                    <a:pt x="353910" y="1229601"/>
                  </a:lnTo>
                  <a:close/>
                </a:path>
                <a:path w="779145" h="1229995">
                  <a:moveTo>
                    <a:pt x="778687" y="20815"/>
                  </a:moveTo>
                  <a:lnTo>
                    <a:pt x="764146" y="0"/>
                  </a:lnTo>
                  <a:lnTo>
                    <a:pt x="63030" y="489762"/>
                  </a:lnTo>
                  <a:lnTo>
                    <a:pt x="48475" y="468934"/>
                  </a:lnTo>
                  <a:lnTo>
                    <a:pt x="7835" y="543801"/>
                  </a:lnTo>
                  <a:lnTo>
                    <a:pt x="92113" y="531406"/>
                  </a:lnTo>
                  <a:lnTo>
                    <a:pt x="82651" y="517855"/>
                  </a:lnTo>
                  <a:lnTo>
                    <a:pt x="77571" y="510578"/>
                  </a:lnTo>
                  <a:lnTo>
                    <a:pt x="778687" y="20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58399" y="20574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190500" y="0"/>
                  </a:moveTo>
                  <a:lnTo>
                    <a:pt x="0" y="304800"/>
                  </a:lnTo>
                  <a:lnTo>
                    <a:pt x="381000" y="3048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8399" y="20574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304800"/>
                  </a:moveTo>
                  <a:lnTo>
                    <a:pt x="190500" y="0"/>
                  </a:lnTo>
                  <a:lnTo>
                    <a:pt x="381000" y="30480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86999" y="4205287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190500" y="0"/>
                  </a:moveTo>
                  <a:lnTo>
                    <a:pt x="0" y="304800"/>
                  </a:lnTo>
                  <a:lnTo>
                    <a:pt x="381000" y="3048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6999" y="4205287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304800"/>
                  </a:moveTo>
                  <a:lnTo>
                    <a:pt x="190500" y="0"/>
                  </a:lnTo>
                  <a:lnTo>
                    <a:pt x="381000" y="30480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67999" y="50292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0"/>
                  </a:lnTo>
                  <a:lnTo>
                    <a:pt x="190500" y="304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67999" y="50292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190500" y="304800"/>
                  </a:lnTo>
                  <a:lnTo>
                    <a:pt x="3810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8153400" y="32766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1" y="8382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93412" y="4980940"/>
            <a:ext cx="13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145587" y="1591618"/>
            <a:ext cx="1910080" cy="4262120"/>
            <a:chOff x="9145587" y="1591618"/>
            <a:chExt cx="1910080" cy="4262120"/>
          </a:xfrm>
        </p:grpSpPr>
        <p:sp>
          <p:nvSpPr>
            <p:cNvPr id="23" name="object 23"/>
            <p:cNvSpPr/>
            <p:nvPr/>
          </p:nvSpPr>
          <p:spPr>
            <a:xfrm>
              <a:off x="9145587" y="1591627"/>
              <a:ext cx="1713230" cy="3437890"/>
            </a:xfrm>
            <a:custGeom>
              <a:avLst/>
              <a:gdLst/>
              <a:ahLst/>
              <a:cxnLst/>
              <a:rect l="l" t="t" r="r" b="b"/>
              <a:pathLst>
                <a:path w="1713229" h="3437890">
                  <a:moveTo>
                    <a:pt x="350761" y="1617256"/>
                  </a:moveTo>
                  <a:lnTo>
                    <a:pt x="331851" y="1600301"/>
                  </a:lnTo>
                  <a:lnTo>
                    <a:pt x="41376" y="1924545"/>
                  </a:lnTo>
                  <a:lnTo>
                    <a:pt x="22466" y="1907603"/>
                  </a:lnTo>
                  <a:lnTo>
                    <a:pt x="0" y="1989772"/>
                  </a:lnTo>
                  <a:lnTo>
                    <a:pt x="79222" y="1958441"/>
                  </a:lnTo>
                  <a:lnTo>
                    <a:pt x="70853" y="1950961"/>
                  </a:lnTo>
                  <a:lnTo>
                    <a:pt x="60299" y="1941499"/>
                  </a:lnTo>
                  <a:lnTo>
                    <a:pt x="350761" y="1617256"/>
                  </a:lnTo>
                  <a:close/>
                </a:path>
                <a:path w="1713229" h="3437890">
                  <a:moveTo>
                    <a:pt x="1496301" y="1370990"/>
                  </a:moveTo>
                  <a:lnTo>
                    <a:pt x="1496212" y="1369872"/>
                  </a:lnTo>
                  <a:lnTo>
                    <a:pt x="1495996" y="1367091"/>
                  </a:lnTo>
                  <a:lnTo>
                    <a:pt x="1495869" y="1366354"/>
                  </a:lnTo>
                  <a:lnTo>
                    <a:pt x="1495272" y="1364068"/>
                  </a:lnTo>
                  <a:lnTo>
                    <a:pt x="1494688" y="1361871"/>
                  </a:lnTo>
                  <a:lnTo>
                    <a:pt x="1493393" y="1356906"/>
                  </a:lnTo>
                  <a:lnTo>
                    <a:pt x="1492872" y="1354924"/>
                  </a:lnTo>
                  <a:lnTo>
                    <a:pt x="1492808" y="1354683"/>
                  </a:lnTo>
                  <a:lnTo>
                    <a:pt x="1492542" y="1353947"/>
                  </a:lnTo>
                  <a:lnTo>
                    <a:pt x="1490840" y="1350340"/>
                  </a:lnTo>
                  <a:lnTo>
                    <a:pt x="1490091" y="1348740"/>
                  </a:lnTo>
                  <a:lnTo>
                    <a:pt x="1487982" y="1344269"/>
                  </a:lnTo>
                  <a:lnTo>
                    <a:pt x="1487563" y="1343380"/>
                  </a:lnTo>
                  <a:lnTo>
                    <a:pt x="1487385" y="1343088"/>
                  </a:lnTo>
                  <a:lnTo>
                    <a:pt x="1449908" y="1310436"/>
                  </a:lnTo>
                  <a:lnTo>
                    <a:pt x="1411401" y="1296606"/>
                  </a:lnTo>
                  <a:lnTo>
                    <a:pt x="1351343" y="1285659"/>
                  </a:lnTo>
                  <a:lnTo>
                    <a:pt x="1253566" y="1274584"/>
                  </a:lnTo>
                  <a:lnTo>
                    <a:pt x="1222273" y="1270101"/>
                  </a:lnTo>
                  <a:lnTo>
                    <a:pt x="1167066" y="1257020"/>
                  </a:lnTo>
                  <a:lnTo>
                    <a:pt x="1127023" y="1235849"/>
                  </a:lnTo>
                  <a:lnTo>
                    <a:pt x="1120394" y="1229233"/>
                  </a:lnTo>
                  <a:lnTo>
                    <a:pt x="1119555" y="1228407"/>
                  </a:lnTo>
                  <a:lnTo>
                    <a:pt x="1119098" y="1227797"/>
                  </a:lnTo>
                  <a:lnTo>
                    <a:pt x="1114463" y="1221714"/>
                  </a:lnTo>
                  <a:lnTo>
                    <a:pt x="1104265" y="1203096"/>
                  </a:lnTo>
                  <a:lnTo>
                    <a:pt x="1089456" y="1160589"/>
                  </a:lnTo>
                  <a:lnTo>
                    <a:pt x="1081443" y="1111719"/>
                  </a:lnTo>
                  <a:lnTo>
                    <a:pt x="1079373" y="1057452"/>
                  </a:lnTo>
                  <a:lnTo>
                    <a:pt x="1080249" y="1028788"/>
                  </a:lnTo>
                  <a:lnTo>
                    <a:pt x="1085202" y="968235"/>
                  </a:lnTo>
                  <a:lnTo>
                    <a:pt x="1093520" y="904760"/>
                  </a:lnTo>
                  <a:lnTo>
                    <a:pt x="1104099" y="839304"/>
                  </a:lnTo>
                  <a:lnTo>
                    <a:pt x="1115809" y="772782"/>
                  </a:lnTo>
                  <a:lnTo>
                    <a:pt x="1090803" y="768375"/>
                  </a:lnTo>
                  <a:lnTo>
                    <a:pt x="1079080" y="834898"/>
                  </a:lnTo>
                  <a:lnTo>
                    <a:pt x="1068451" y="900709"/>
                  </a:lnTo>
                  <a:lnTo>
                    <a:pt x="1060018" y="964933"/>
                  </a:lnTo>
                  <a:lnTo>
                    <a:pt x="1054925" y="1026718"/>
                  </a:lnTo>
                  <a:lnTo>
                    <a:pt x="1053985" y="1056665"/>
                  </a:lnTo>
                  <a:lnTo>
                    <a:pt x="1054328" y="1085507"/>
                  </a:lnTo>
                  <a:lnTo>
                    <a:pt x="1059459" y="1140079"/>
                  </a:lnTo>
                  <a:lnTo>
                    <a:pt x="1071587" y="1189812"/>
                  </a:lnTo>
                  <a:lnTo>
                    <a:pt x="1092149" y="1233830"/>
                  </a:lnTo>
                  <a:lnTo>
                    <a:pt x="1119682" y="1262062"/>
                  </a:lnTo>
                  <a:lnTo>
                    <a:pt x="1157020" y="1280350"/>
                  </a:lnTo>
                  <a:lnTo>
                    <a:pt x="1217345" y="1295019"/>
                  </a:lnTo>
                  <a:lnTo>
                    <a:pt x="1348359" y="1310881"/>
                  </a:lnTo>
                  <a:lnTo>
                    <a:pt x="1378585" y="1315491"/>
                  </a:lnTo>
                  <a:lnTo>
                    <a:pt x="1429804" y="1329156"/>
                  </a:lnTo>
                  <a:lnTo>
                    <a:pt x="1465414" y="1355979"/>
                  </a:lnTo>
                  <a:lnTo>
                    <a:pt x="1470825" y="1370990"/>
                  </a:lnTo>
                  <a:lnTo>
                    <a:pt x="1496301" y="1370990"/>
                  </a:lnTo>
                  <a:close/>
                </a:path>
                <a:path w="1713229" h="3437890">
                  <a:moveTo>
                    <a:pt x="1496961" y="1379118"/>
                  </a:moveTo>
                  <a:lnTo>
                    <a:pt x="1496390" y="1372069"/>
                  </a:lnTo>
                  <a:lnTo>
                    <a:pt x="1471104" y="1372069"/>
                  </a:lnTo>
                  <a:lnTo>
                    <a:pt x="1470914" y="1372069"/>
                  </a:lnTo>
                  <a:lnTo>
                    <a:pt x="1471561" y="1380159"/>
                  </a:lnTo>
                  <a:lnTo>
                    <a:pt x="1471650" y="1379118"/>
                  </a:lnTo>
                  <a:lnTo>
                    <a:pt x="1471650" y="1381201"/>
                  </a:lnTo>
                  <a:lnTo>
                    <a:pt x="1471561" y="1380159"/>
                  </a:lnTo>
                  <a:lnTo>
                    <a:pt x="1470596" y="1391678"/>
                  </a:lnTo>
                  <a:lnTo>
                    <a:pt x="1467777" y="1403794"/>
                  </a:lnTo>
                  <a:lnTo>
                    <a:pt x="1448689" y="1449120"/>
                  </a:lnTo>
                  <a:lnTo>
                    <a:pt x="1428102" y="1485049"/>
                  </a:lnTo>
                  <a:lnTo>
                    <a:pt x="1388008" y="1545094"/>
                  </a:lnTo>
                  <a:lnTo>
                    <a:pt x="1356842" y="1587906"/>
                  </a:lnTo>
                  <a:lnTo>
                    <a:pt x="1323314" y="1632178"/>
                  </a:lnTo>
                  <a:lnTo>
                    <a:pt x="1253515" y="1722323"/>
                  </a:lnTo>
                  <a:lnTo>
                    <a:pt x="1219365" y="1766836"/>
                  </a:lnTo>
                  <a:lnTo>
                    <a:pt x="1187119" y="1810105"/>
                  </a:lnTo>
                  <a:lnTo>
                    <a:pt x="1157833" y="1851469"/>
                  </a:lnTo>
                  <a:lnTo>
                    <a:pt x="1132459" y="1890445"/>
                  </a:lnTo>
                  <a:lnTo>
                    <a:pt x="1112151" y="1926297"/>
                  </a:lnTo>
                  <a:lnTo>
                    <a:pt x="1093355" y="1973554"/>
                  </a:lnTo>
                  <a:lnTo>
                    <a:pt x="1090269" y="2002015"/>
                  </a:lnTo>
                  <a:lnTo>
                    <a:pt x="1091704" y="2013585"/>
                  </a:lnTo>
                  <a:lnTo>
                    <a:pt x="1115301" y="2052066"/>
                  </a:lnTo>
                  <a:lnTo>
                    <a:pt x="1156055" y="2072754"/>
                  </a:lnTo>
                  <a:lnTo>
                    <a:pt x="1207414" y="2084184"/>
                  </a:lnTo>
                  <a:lnTo>
                    <a:pt x="1289900" y="2095385"/>
                  </a:lnTo>
                  <a:lnTo>
                    <a:pt x="1315796" y="2099906"/>
                  </a:lnTo>
                  <a:lnTo>
                    <a:pt x="1359484" y="2112873"/>
                  </a:lnTo>
                  <a:lnTo>
                    <a:pt x="1392809" y="2139531"/>
                  </a:lnTo>
                  <a:lnTo>
                    <a:pt x="1405623" y="2185987"/>
                  </a:lnTo>
                  <a:lnTo>
                    <a:pt x="1407617" y="2231567"/>
                  </a:lnTo>
                  <a:lnTo>
                    <a:pt x="1406144" y="2256701"/>
                  </a:lnTo>
                  <a:lnTo>
                    <a:pt x="1398841" y="2310942"/>
                  </a:lnTo>
                  <a:lnTo>
                    <a:pt x="1378826" y="2400427"/>
                  </a:lnTo>
                  <a:lnTo>
                    <a:pt x="1361046" y="2463787"/>
                  </a:lnTo>
                  <a:lnTo>
                    <a:pt x="1342809" y="2522880"/>
                  </a:lnTo>
                  <a:lnTo>
                    <a:pt x="1318717" y="2515209"/>
                  </a:lnTo>
                  <a:lnTo>
                    <a:pt x="1331912" y="2599372"/>
                  </a:lnTo>
                  <a:lnTo>
                    <a:pt x="1387144" y="2542616"/>
                  </a:lnTo>
                  <a:lnTo>
                    <a:pt x="1391323" y="2538323"/>
                  </a:lnTo>
                  <a:lnTo>
                    <a:pt x="1367015" y="2530589"/>
                  </a:lnTo>
                  <a:lnTo>
                    <a:pt x="1385506" y="2470645"/>
                  </a:lnTo>
                  <a:lnTo>
                    <a:pt x="1403527" y="2406307"/>
                  </a:lnTo>
                  <a:lnTo>
                    <a:pt x="1418196" y="2344610"/>
                  </a:lnTo>
                  <a:lnTo>
                    <a:pt x="1428432" y="2286012"/>
                  </a:lnTo>
                  <a:lnTo>
                    <a:pt x="1433004" y="2231377"/>
                  </a:lnTo>
                  <a:lnTo>
                    <a:pt x="1432775" y="2205761"/>
                  </a:lnTo>
                  <a:lnTo>
                    <a:pt x="1430604" y="2181415"/>
                  </a:lnTo>
                  <a:lnTo>
                    <a:pt x="1426311" y="2158415"/>
                  </a:lnTo>
                  <a:lnTo>
                    <a:pt x="1423022" y="2147608"/>
                  </a:lnTo>
                  <a:lnTo>
                    <a:pt x="1422501" y="2145868"/>
                  </a:lnTo>
                  <a:lnTo>
                    <a:pt x="1420837" y="2140394"/>
                  </a:lnTo>
                  <a:lnTo>
                    <a:pt x="1420291" y="2138591"/>
                  </a:lnTo>
                  <a:lnTo>
                    <a:pt x="1420075" y="2137892"/>
                  </a:lnTo>
                  <a:lnTo>
                    <a:pt x="1419847" y="2137308"/>
                  </a:lnTo>
                  <a:lnTo>
                    <a:pt x="1418221" y="2133879"/>
                  </a:lnTo>
                  <a:lnTo>
                    <a:pt x="1417510" y="2132355"/>
                  </a:lnTo>
                  <a:lnTo>
                    <a:pt x="1415021" y="2127097"/>
                  </a:lnTo>
                  <a:lnTo>
                    <a:pt x="1414678" y="2126500"/>
                  </a:lnTo>
                  <a:lnTo>
                    <a:pt x="1412100" y="2122779"/>
                  </a:lnTo>
                  <a:lnTo>
                    <a:pt x="1411274" y="2121598"/>
                  </a:lnTo>
                  <a:lnTo>
                    <a:pt x="1408328" y="2117344"/>
                  </a:lnTo>
                  <a:lnTo>
                    <a:pt x="1407922" y="2116836"/>
                  </a:lnTo>
                  <a:lnTo>
                    <a:pt x="1404416" y="2113229"/>
                  </a:lnTo>
                  <a:lnTo>
                    <a:pt x="1403591" y="2112378"/>
                  </a:lnTo>
                  <a:lnTo>
                    <a:pt x="1370291" y="2089823"/>
                  </a:lnTo>
                  <a:lnTo>
                    <a:pt x="1320152" y="2074875"/>
                  </a:lnTo>
                  <a:lnTo>
                    <a:pt x="1211986" y="2059190"/>
                  </a:lnTo>
                  <a:lnTo>
                    <a:pt x="1187310" y="2054733"/>
                  </a:lnTo>
                  <a:lnTo>
                    <a:pt x="1147610" y="2042147"/>
                  </a:lnTo>
                  <a:lnTo>
                    <a:pt x="1132674" y="2033092"/>
                  </a:lnTo>
                  <a:lnTo>
                    <a:pt x="1131290" y="2032228"/>
                  </a:lnTo>
                  <a:lnTo>
                    <a:pt x="1130592" y="2031555"/>
                  </a:lnTo>
                  <a:lnTo>
                    <a:pt x="1127061" y="2028190"/>
                  </a:lnTo>
                  <a:lnTo>
                    <a:pt x="1126210" y="2027377"/>
                  </a:lnTo>
                  <a:lnTo>
                    <a:pt x="1117015" y="2009736"/>
                  </a:lnTo>
                  <a:lnTo>
                    <a:pt x="1116685" y="2008657"/>
                  </a:lnTo>
                  <a:lnTo>
                    <a:pt x="1116558" y="2007616"/>
                  </a:lnTo>
                  <a:lnTo>
                    <a:pt x="1115796" y="2001494"/>
                  </a:lnTo>
                  <a:lnTo>
                    <a:pt x="1115682" y="2000516"/>
                  </a:lnTo>
                  <a:lnTo>
                    <a:pt x="1115644" y="2001494"/>
                  </a:lnTo>
                  <a:lnTo>
                    <a:pt x="1115555" y="1999538"/>
                  </a:lnTo>
                  <a:lnTo>
                    <a:pt x="1115682" y="2000516"/>
                  </a:lnTo>
                  <a:lnTo>
                    <a:pt x="1115707" y="1999538"/>
                  </a:lnTo>
                  <a:lnTo>
                    <a:pt x="1115949" y="1991982"/>
                  </a:lnTo>
                  <a:lnTo>
                    <a:pt x="1115974" y="1991029"/>
                  </a:lnTo>
                  <a:lnTo>
                    <a:pt x="1116114" y="1990166"/>
                  </a:lnTo>
                  <a:lnTo>
                    <a:pt x="1134503" y="1938362"/>
                  </a:lnTo>
                  <a:lnTo>
                    <a:pt x="1153909" y="1904034"/>
                  </a:lnTo>
                  <a:lnTo>
                    <a:pt x="1178560" y="1866150"/>
                  </a:lnTo>
                  <a:lnTo>
                    <a:pt x="1207477" y="1825282"/>
                  </a:lnTo>
                  <a:lnTo>
                    <a:pt x="1239520" y="1782305"/>
                  </a:lnTo>
                  <a:lnTo>
                    <a:pt x="1273581" y="1737893"/>
                  </a:lnTo>
                  <a:lnTo>
                    <a:pt x="1343571" y="1647507"/>
                  </a:lnTo>
                  <a:lnTo>
                    <a:pt x="1377365" y="1602854"/>
                  </a:lnTo>
                  <a:lnTo>
                    <a:pt x="1408988" y="1559420"/>
                  </a:lnTo>
                  <a:lnTo>
                    <a:pt x="1437284" y="1517954"/>
                  </a:lnTo>
                  <a:lnTo>
                    <a:pt x="1461376" y="1478813"/>
                  </a:lnTo>
                  <a:lnTo>
                    <a:pt x="1480172" y="1442529"/>
                  </a:lnTo>
                  <a:lnTo>
                    <a:pt x="1495907" y="1393799"/>
                  </a:lnTo>
                  <a:lnTo>
                    <a:pt x="1496961" y="1381201"/>
                  </a:lnTo>
                  <a:lnTo>
                    <a:pt x="1496961" y="1379118"/>
                  </a:lnTo>
                  <a:close/>
                </a:path>
                <a:path w="1713229" h="3437890">
                  <a:moveTo>
                    <a:pt x="1531772" y="17157"/>
                  </a:moveTo>
                  <a:lnTo>
                    <a:pt x="1513039" y="0"/>
                  </a:lnTo>
                  <a:lnTo>
                    <a:pt x="1145438" y="401027"/>
                  </a:lnTo>
                  <a:lnTo>
                    <a:pt x="1126705" y="383857"/>
                  </a:lnTo>
                  <a:lnTo>
                    <a:pt x="1103312" y="465772"/>
                  </a:lnTo>
                  <a:lnTo>
                    <a:pt x="1182878" y="435356"/>
                  </a:lnTo>
                  <a:lnTo>
                    <a:pt x="1174369" y="427545"/>
                  </a:lnTo>
                  <a:lnTo>
                    <a:pt x="1164158" y="418185"/>
                  </a:lnTo>
                  <a:lnTo>
                    <a:pt x="1531772" y="17157"/>
                  </a:lnTo>
                  <a:close/>
                </a:path>
                <a:path w="1713229" h="3437890">
                  <a:moveTo>
                    <a:pt x="1712912" y="3437572"/>
                  </a:moveTo>
                  <a:lnTo>
                    <a:pt x="1705432" y="3393897"/>
                  </a:lnTo>
                  <a:lnTo>
                    <a:pt x="1698536" y="3353600"/>
                  </a:lnTo>
                  <a:lnTo>
                    <a:pt x="1678063" y="3368637"/>
                  </a:lnTo>
                  <a:lnTo>
                    <a:pt x="1342148" y="2910954"/>
                  </a:lnTo>
                  <a:lnTo>
                    <a:pt x="1331899" y="2918472"/>
                  </a:lnTo>
                  <a:lnTo>
                    <a:pt x="1321308" y="2911462"/>
                  </a:lnTo>
                  <a:lnTo>
                    <a:pt x="1020406" y="3366998"/>
                  </a:lnTo>
                  <a:lnTo>
                    <a:pt x="999210" y="3353003"/>
                  </a:lnTo>
                  <a:lnTo>
                    <a:pt x="989012" y="3437572"/>
                  </a:lnTo>
                  <a:lnTo>
                    <a:pt x="1062799" y="3395002"/>
                  </a:lnTo>
                  <a:lnTo>
                    <a:pt x="1057643" y="3391598"/>
                  </a:lnTo>
                  <a:lnTo>
                    <a:pt x="1041603" y="3380994"/>
                  </a:lnTo>
                  <a:lnTo>
                    <a:pt x="1332445" y="2940685"/>
                  </a:lnTo>
                  <a:lnTo>
                    <a:pt x="1657578" y="3383661"/>
                  </a:lnTo>
                  <a:lnTo>
                    <a:pt x="1637106" y="3398685"/>
                  </a:lnTo>
                  <a:lnTo>
                    <a:pt x="1712912" y="3437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58500" y="5333999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0"/>
                  </a:moveTo>
                  <a:lnTo>
                    <a:pt x="190500" y="228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55287" y="5327599"/>
              <a:ext cx="373380" cy="525780"/>
            </a:xfrm>
            <a:custGeom>
              <a:avLst/>
              <a:gdLst/>
              <a:ahLst/>
              <a:cxnLst/>
              <a:rect l="l" t="t" r="r" b="b"/>
              <a:pathLst>
                <a:path w="373379" h="525779">
                  <a:moveTo>
                    <a:pt x="372948" y="384505"/>
                  </a:moveTo>
                  <a:lnTo>
                    <a:pt x="347637" y="386613"/>
                  </a:lnTo>
                  <a:lnTo>
                    <a:pt x="315861" y="5346"/>
                  </a:lnTo>
                  <a:lnTo>
                    <a:pt x="303187" y="6413"/>
                  </a:lnTo>
                  <a:lnTo>
                    <a:pt x="292239" y="0"/>
                  </a:lnTo>
                  <a:lnTo>
                    <a:pt x="27457" y="453313"/>
                  </a:lnTo>
                  <a:lnTo>
                    <a:pt x="5524" y="440499"/>
                  </a:lnTo>
                  <a:lnTo>
                    <a:pt x="0" y="525526"/>
                  </a:lnTo>
                  <a:lnTo>
                    <a:pt x="71323" y="478942"/>
                  </a:lnTo>
                  <a:lnTo>
                    <a:pt x="68173" y="477088"/>
                  </a:lnTo>
                  <a:lnTo>
                    <a:pt x="49390" y="466128"/>
                  </a:lnTo>
                  <a:lnTo>
                    <a:pt x="293890" y="47548"/>
                  </a:lnTo>
                  <a:lnTo>
                    <a:pt x="322326" y="388721"/>
                  </a:lnTo>
                  <a:lnTo>
                    <a:pt x="297014" y="390829"/>
                  </a:lnTo>
                  <a:lnTo>
                    <a:pt x="341312" y="463600"/>
                  </a:lnTo>
                  <a:lnTo>
                    <a:pt x="366191" y="401383"/>
                  </a:lnTo>
                  <a:lnTo>
                    <a:pt x="372948" y="384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7F75E4-F5EF-E1D5-E384-CCF04FA33761}"/>
                  </a:ext>
                </a:extLst>
              </p14:cNvPr>
              <p14:cNvContentPartPr/>
              <p14:nvPr/>
            </p14:nvContentPartPr>
            <p14:xfrm>
              <a:off x="8553739" y="6420317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7F75E4-F5EF-E1D5-E384-CCF04FA337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5099" y="641131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B73B-BAFA-F32F-0E7F-9A159DB5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3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Alpha-Beta Implementation</a:t>
            </a:r>
          </a:p>
        </p:txBody>
      </p:sp>
      <p:pic>
        <p:nvPicPr>
          <p:cNvPr id="5" name="Content Placeholder 4" descr="A picture containing text, screenshot, font">
            <a:extLst>
              <a:ext uri="{FF2B5EF4-FFF2-40B4-BE49-F238E27FC236}">
                <a16:creationId xmlns:a16="http://schemas.microsoft.com/office/drawing/2014/main" id="{72BAEECC-C5EC-61C4-18C5-52BD470F4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4" y="1579621"/>
            <a:ext cx="11282363" cy="4824316"/>
          </a:xfrm>
        </p:spPr>
      </p:pic>
    </p:spTree>
    <p:extLst>
      <p:ext uri="{BB962C8B-B14F-4D97-AF65-F5344CB8AC3E}">
        <p14:creationId xmlns:p14="http://schemas.microsoft.com/office/powerpoint/2010/main" val="227856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7185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 </a:t>
            </a:r>
            <a:r>
              <a:rPr spc="-20" dirty="0"/>
              <a:t>Quiz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135" y="1371600"/>
            <a:ext cx="6358127" cy="47304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2080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</a:t>
            </a:r>
            <a:r>
              <a:rPr spc="5" dirty="0"/>
              <a:t> </a:t>
            </a:r>
            <a:r>
              <a:rPr dirty="0"/>
              <a:t>Quiz</a:t>
            </a:r>
            <a:r>
              <a:rPr spc="-5" dirty="0"/>
              <a:t> </a:t>
            </a:r>
            <a:r>
              <a:rPr spc="-5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511" y="1307591"/>
            <a:ext cx="8900160" cy="545287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4920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 Pruning </a:t>
            </a:r>
            <a:r>
              <a:rPr spc="-10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80235"/>
            <a:ext cx="10042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Theorem: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pruning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has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no</a:t>
            </a:r>
            <a:r>
              <a:rPr sz="2400" b="1" i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0000FF"/>
                </a:solidFill>
                <a:latin typeface="Calibri"/>
                <a:cs typeface="Calibri"/>
              </a:rPr>
              <a:t>effect</a:t>
            </a:r>
            <a:r>
              <a:rPr sz="2400" b="1" i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minimax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computed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root!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2079446"/>
            <a:ext cx="7097395" cy="7613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75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Good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child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ordering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improves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effectiveness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pruning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35"/>
              </a:spcBef>
              <a:buFont typeface="Arial"/>
              <a:buChar char="■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Iterative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deepening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helps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35" y="3131616"/>
            <a:ext cx="4236720" cy="11169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490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“perfect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ordering”: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33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complexity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drops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000" i="1" spc="-10" dirty="0">
                <a:solidFill>
                  <a:srgbClr val="9B01FF"/>
                </a:solidFill>
                <a:latin typeface="Calibri"/>
                <a:cs typeface="Calibri"/>
              </a:rPr>
              <a:t>b</a:t>
            </a:r>
            <a:r>
              <a:rPr sz="1950" i="1" spc="-15" baseline="25641" dirty="0">
                <a:solidFill>
                  <a:srgbClr val="9B01FF"/>
                </a:solidFill>
                <a:latin typeface="Calibri"/>
                <a:cs typeface="Calibri"/>
              </a:rPr>
              <a:t>m</a:t>
            </a:r>
            <a:r>
              <a:rPr sz="1950" spc="-15" baseline="25641" dirty="0">
                <a:solidFill>
                  <a:srgbClr val="9B01FF"/>
                </a:solidFill>
                <a:latin typeface="Calibri"/>
                <a:cs typeface="Calibri"/>
              </a:rPr>
              <a:t>/2</a:t>
            </a:r>
            <a:r>
              <a:rPr sz="2000" spc="-1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19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000" dirty="0">
                <a:latin typeface="Calibri"/>
                <a:cs typeface="Calibri"/>
              </a:rPr>
              <a:t>Doubles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solvable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035" y="4592828"/>
            <a:ext cx="9200515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simple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example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0000"/>
                </a:solidFill>
                <a:latin typeface="Calibri"/>
                <a:cs typeface="Calibri"/>
              </a:rPr>
              <a:t>metareasoning</a:t>
            </a:r>
            <a:r>
              <a:rPr sz="2400" spc="-2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(reasoning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about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reasoning)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99"/>
              </a:buClr>
              <a:buFont typeface="Arial"/>
              <a:buChar char="■"/>
            </a:pPr>
            <a:endParaRPr sz="2750" dirty="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buFont typeface="Arial"/>
              <a:buChar char="■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chess: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only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35</a:t>
            </a:r>
            <a:r>
              <a:rPr sz="2400" baseline="24305" dirty="0">
                <a:solidFill>
                  <a:srgbClr val="333399"/>
                </a:solidFill>
                <a:latin typeface="Calibri"/>
                <a:cs typeface="Calibri"/>
              </a:rPr>
              <a:t>50</a:t>
            </a:r>
            <a:r>
              <a:rPr sz="2400" spc="247" baseline="243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instead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35</a:t>
            </a:r>
            <a:r>
              <a:rPr sz="2400" baseline="24305" dirty="0">
                <a:solidFill>
                  <a:srgbClr val="333399"/>
                </a:solidFill>
                <a:latin typeface="Calibri"/>
                <a:cs typeface="Calibri"/>
              </a:rPr>
              <a:t>100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!!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56650" y="1898650"/>
            <a:ext cx="1917700" cy="1308100"/>
            <a:chOff x="8756650" y="1898650"/>
            <a:chExt cx="1917700" cy="1308100"/>
          </a:xfrm>
        </p:grpSpPr>
        <p:sp>
          <p:nvSpPr>
            <p:cNvPr id="8" name="object 8"/>
            <p:cNvSpPr/>
            <p:nvPr/>
          </p:nvSpPr>
          <p:spPr>
            <a:xfrm>
              <a:off x="9525000" y="19050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190500" y="0"/>
                  </a:moveTo>
                  <a:lnTo>
                    <a:pt x="0" y="304800"/>
                  </a:lnTo>
                  <a:lnTo>
                    <a:pt x="381000" y="3048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25000" y="19050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304800"/>
                  </a:moveTo>
                  <a:lnTo>
                    <a:pt x="190500" y="0"/>
                  </a:lnTo>
                  <a:lnTo>
                    <a:pt x="381000" y="304800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630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0"/>
                  </a:lnTo>
                  <a:lnTo>
                    <a:pt x="190500" y="304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630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190500" y="304800"/>
                  </a:lnTo>
                  <a:lnTo>
                    <a:pt x="0" y="0"/>
                  </a:lnTo>
                  <a:lnTo>
                    <a:pt x="3810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870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0" y="0"/>
                  </a:lnTo>
                  <a:lnTo>
                    <a:pt x="190500" y="304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7000" y="289560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381000" y="0"/>
                  </a:moveTo>
                  <a:lnTo>
                    <a:pt x="190500" y="304800"/>
                  </a:lnTo>
                  <a:lnTo>
                    <a:pt x="0" y="0"/>
                  </a:lnTo>
                  <a:lnTo>
                    <a:pt x="3810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63000" y="4191000"/>
            <a:ext cx="381000" cy="304800"/>
          </a:xfrm>
          <a:prstGeom prst="rect">
            <a:avLst/>
          </a:prstGeom>
          <a:solidFill>
            <a:srgbClr val="BD92DE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06000" y="4191000"/>
            <a:ext cx="381000" cy="304800"/>
          </a:xfrm>
          <a:prstGeom prst="rect">
            <a:avLst/>
          </a:prstGeom>
          <a:solidFill>
            <a:srgbClr val="BD92DE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sz="1800" spc="-2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00" y="4191000"/>
            <a:ext cx="381000" cy="304800"/>
          </a:xfrm>
          <a:prstGeom prst="rect">
            <a:avLst/>
          </a:prstGeom>
          <a:solidFill>
            <a:srgbClr val="BD92DE"/>
          </a:solidFill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15400" y="2200363"/>
            <a:ext cx="1951355" cy="1990725"/>
          </a:xfrm>
          <a:custGeom>
            <a:avLst/>
            <a:gdLst/>
            <a:ahLst/>
            <a:cxnLst/>
            <a:rect l="l" t="t" r="r" b="b"/>
            <a:pathLst>
              <a:path w="1951354" h="1990725">
                <a:moveTo>
                  <a:pt x="76200" y="1914436"/>
                </a:moveTo>
                <a:lnTo>
                  <a:pt x="50800" y="1914436"/>
                </a:lnTo>
                <a:lnTo>
                  <a:pt x="50800" y="1000036"/>
                </a:lnTo>
                <a:lnTo>
                  <a:pt x="25400" y="1000036"/>
                </a:lnTo>
                <a:lnTo>
                  <a:pt x="25400" y="1914436"/>
                </a:lnTo>
                <a:lnTo>
                  <a:pt x="0" y="1914436"/>
                </a:lnTo>
                <a:lnTo>
                  <a:pt x="38100" y="1990636"/>
                </a:lnTo>
                <a:lnTo>
                  <a:pt x="69850" y="1927136"/>
                </a:lnTo>
                <a:lnTo>
                  <a:pt x="76200" y="1914436"/>
                </a:lnTo>
                <a:close/>
              </a:path>
              <a:path w="1951354" h="1990725">
                <a:moveTo>
                  <a:pt x="1562100" y="695236"/>
                </a:moveTo>
                <a:lnTo>
                  <a:pt x="1549107" y="662203"/>
                </a:lnTo>
                <a:lnTo>
                  <a:pt x="1530946" y="615950"/>
                </a:lnTo>
                <a:lnTo>
                  <a:pt x="1513954" y="634822"/>
                </a:lnTo>
                <a:lnTo>
                  <a:pt x="808583" y="0"/>
                </a:lnTo>
                <a:lnTo>
                  <a:pt x="800087" y="9448"/>
                </a:lnTo>
                <a:lnTo>
                  <a:pt x="791603" y="0"/>
                </a:lnTo>
                <a:lnTo>
                  <a:pt x="86233" y="634822"/>
                </a:lnTo>
                <a:lnTo>
                  <a:pt x="69240" y="615950"/>
                </a:lnTo>
                <a:lnTo>
                  <a:pt x="38100" y="695236"/>
                </a:lnTo>
                <a:lnTo>
                  <a:pt x="120218" y="672592"/>
                </a:lnTo>
                <a:lnTo>
                  <a:pt x="110871" y="662203"/>
                </a:lnTo>
                <a:lnTo>
                  <a:pt x="103225" y="653707"/>
                </a:lnTo>
                <a:lnTo>
                  <a:pt x="800087" y="26530"/>
                </a:lnTo>
                <a:lnTo>
                  <a:pt x="1496961" y="653707"/>
                </a:lnTo>
                <a:lnTo>
                  <a:pt x="1479969" y="672592"/>
                </a:lnTo>
                <a:lnTo>
                  <a:pt x="1562100" y="695236"/>
                </a:lnTo>
                <a:close/>
              </a:path>
              <a:path w="1951354" h="1990725">
                <a:moveTo>
                  <a:pt x="1951304" y="1905838"/>
                </a:moveTo>
                <a:lnTo>
                  <a:pt x="1927593" y="1914956"/>
                </a:lnTo>
                <a:lnTo>
                  <a:pt x="1573949" y="995476"/>
                </a:lnTo>
                <a:lnTo>
                  <a:pt x="1562087" y="1000036"/>
                </a:lnTo>
                <a:lnTo>
                  <a:pt x="1550238" y="995476"/>
                </a:lnTo>
                <a:lnTo>
                  <a:pt x="1196594" y="1914956"/>
                </a:lnTo>
                <a:lnTo>
                  <a:pt x="1172883" y="1905838"/>
                </a:lnTo>
                <a:lnTo>
                  <a:pt x="1181100" y="1990636"/>
                </a:lnTo>
                <a:lnTo>
                  <a:pt x="1241018" y="1935937"/>
                </a:lnTo>
                <a:lnTo>
                  <a:pt x="1244003" y="1933194"/>
                </a:lnTo>
                <a:lnTo>
                  <a:pt x="1220304" y="1924075"/>
                </a:lnTo>
                <a:lnTo>
                  <a:pt x="1562087" y="1035431"/>
                </a:lnTo>
                <a:lnTo>
                  <a:pt x="1903882" y="1924075"/>
                </a:lnTo>
                <a:lnTo>
                  <a:pt x="1880184" y="1933194"/>
                </a:lnTo>
                <a:lnTo>
                  <a:pt x="1943100" y="1990636"/>
                </a:lnTo>
                <a:lnTo>
                  <a:pt x="1948383" y="1935937"/>
                </a:lnTo>
                <a:lnTo>
                  <a:pt x="1951304" y="1905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18712" y="1938020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max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60085" y="2852420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/>
                <a:cs typeface="Arial"/>
              </a:rPr>
              <a:t>min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0">
              <a:lnSpc>
                <a:spcPct val="100000"/>
              </a:lnSpc>
              <a:spcBef>
                <a:spcPts val="100"/>
              </a:spcBef>
            </a:pPr>
            <a:r>
              <a:rPr dirty="0"/>
              <a:t>Alpha-Beta</a:t>
            </a:r>
            <a:r>
              <a:rPr spc="10" dirty="0"/>
              <a:t> </a:t>
            </a:r>
            <a:r>
              <a:rPr spc="-10" dirty="0"/>
              <a:t>Best-</a:t>
            </a:r>
            <a:r>
              <a:rPr dirty="0"/>
              <a:t>Case</a:t>
            </a:r>
            <a:r>
              <a:rPr spc="10" dirty="0"/>
              <a:t> </a:t>
            </a:r>
            <a:r>
              <a:rPr spc="-10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752" y="1267967"/>
            <a:ext cx="9137904" cy="48676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90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35" y="1345599"/>
            <a:ext cx="10892790" cy="530273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370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r>
              <a:rPr sz="26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decision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lang="en-US" sz="2600" dirty="0">
                <a:solidFill>
                  <a:srgbClr val="333399"/>
                </a:solidFill>
                <a:latin typeface="Calibri"/>
                <a:cs typeface="Calibri"/>
              </a:rPr>
              <a:t> at least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000" spc="-160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agents</a:t>
            </a:r>
            <a:endParaRPr sz="2600" dirty="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20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Huge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variety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issues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phenomena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depending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details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interactions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payoffs</a:t>
            </a:r>
            <a:endParaRPr sz="2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50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zero-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sum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games,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decisions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defined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by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minimax</a:t>
            </a:r>
            <a:endParaRPr sz="2600" dirty="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28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Simple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extension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" dirty="0">
                <a:latin typeface="Calibri"/>
                <a:cs typeface="Calibri"/>
              </a:rPr>
              <a:t> n-</a:t>
            </a:r>
            <a:r>
              <a:rPr sz="2200" dirty="0">
                <a:latin typeface="Calibri"/>
                <a:cs typeface="Calibri"/>
              </a:rPr>
              <a:t>player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“rotating”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max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vectors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utilities</a:t>
            </a:r>
            <a:endParaRPr sz="2200" dirty="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265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Implementable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depth-</a:t>
            </a:r>
            <a:r>
              <a:rPr sz="2200" dirty="0">
                <a:latin typeface="Calibri"/>
                <a:cs typeface="Calibri"/>
              </a:rPr>
              <a:t>first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traversal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game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tree</a:t>
            </a:r>
            <a:endParaRPr sz="2200" dirty="0">
              <a:latin typeface="Calibri"/>
              <a:cs typeface="Calibri"/>
            </a:endParaRPr>
          </a:p>
          <a:p>
            <a:pPr marL="780415" lvl="1" indent="-285115">
              <a:lnSpc>
                <a:spcPts val="2620"/>
              </a:lnSpc>
              <a:spcBef>
                <a:spcPts val="45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Time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complexity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9B01FF"/>
                </a:solidFill>
                <a:latin typeface="Calibri"/>
                <a:cs typeface="Calibri"/>
              </a:rPr>
              <a:t>b</a:t>
            </a:r>
            <a:r>
              <a:rPr sz="2250" i="1" baseline="25925" dirty="0">
                <a:solidFill>
                  <a:srgbClr val="9B01FF"/>
                </a:solidFill>
                <a:latin typeface="Calibri"/>
                <a:cs typeface="Calibri"/>
              </a:rPr>
              <a:t>m</a:t>
            </a:r>
            <a:r>
              <a:rPr sz="220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space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complexity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200" i="1" spc="-10" dirty="0">
                <a:solidFill>
                  <a:srgbClr val="9B01FF"/>
                </a:solidFill>
                <a:latin typeface="Calibri"/>
                <a:cs typeface="Calibri"/>
              </a:rPr>
              <a:t>bm</a:t>
            </a:r>
            <a:r>
              <a:rPr sz="2200" spc="-1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endParaRPr sz="2200" dirty="0">
              <a:latin typeface="Calibri"/>
              <a:cs typeface="Calibri"/>
            </a:endParaRPr>
          </a:p>
          <a:p>
            <a:pPr marL="380365" indent="-342265">
              <a:lnSpc>
                <a:spcPts val="3100"/>
              </a:lnSpc>
              <a:buClr>
                <a:srgbClr val="000000"/>
              </a:buClr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Alpha-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beta</a:t>
            </a:r>
            <a:r>
              <a:rPr sz="2600" spc="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pruning</a:t>
            </a:r>
            <a:endParaRPr sz="2600" dirty="0">
              <a:latin typeface="Calibri"/>
              <a:cs typeface="Calibri"/>
            </a:endParaRPr>
          </a:p>
          <a:p>
            <a:pPr marL="780415" lvl="1" indent="-285115">
              <a:lnSpc>
                <a:spcPts val="2615"/>
              </a:lnSpc>
              <a:spcBef>
                <a:spcPts val="9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Preserves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optimal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choice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root</a:t>
            </a:r>
            <a:endParaRPr sz="2200" dirty="0">
              <a:latin typeface="Calibri"/>
              <a:cs typeface="Calibri"/>
            </a:endParaRPr>
          </a:p>
          <a:p>
            <a:pPr marL="780415" marR="30480" lvl="1" indent="-285115">
              <a:lnSpc>
                <a:spcPts val="2110"/>
              </a:lnSpc>
              <a:spcBef>
                <a:spcPts val="484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Alpha/beta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keep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track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best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obtainable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max/min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path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root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current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node</a:t>
            </a:r>
            <a:endParaRPr sz="2200" dirty="0">
              <a:latin typeface="Calibri"/>
              <a:cs typeface="Calibri"/>
            </a:endParaRPr>
          </a:p>
          <a:p>
            <a:pPr marL="780415" lvl="1" indent="-285115">
              <a:lnSpc>
                <a:spcPts val="2610"/>
              </a:lnSpc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sz="2200" dirty="0">
                <a:latin typeface="Calibri"/>
                <a:cs typeface="Calibri"/>
              </a:rPr>
              <a:t>Time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complexity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drops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i="1" dirty="0">
                <a:solidFill>
                  <a:srgbClr val="9B01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9B01FF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9B01FF"/>
                </a:solidFill>
                <a:latin typeface="Calibri"/>
                <a:cs typeface="Calibri"/>
              </a:rPr>
              <a:t>b</a:t>
            </a:r>
            <a:r>
              <a:rPr sz="2250" i="1" baseline="25925" dirty="0">
                <a:solidFill>
                  <a:srgbClr val="9B01FF"/>
                </a:solidFill>
                <a:latin typeface="Calibri"/>
                <a:cs typeface="Calibri"/>
              </a:rPr>
              <a:t>m</a:t>
            </a:r>
            <a:r>
              <a:rPr sz="2250" baseline="25925" dirty="0">
                <a:solidFill>
                  <a:srgbClr val="9B01FF"/>
                </a:solidFill>
                <a:latin typeface="Calibri"/>
                <a:cs typeface="Calibri"/>
              </a:rPr>
              <a:t>/2</a:t>
            </a:r>
            <a:r>
              <a:rPr sz="2200" dirty="0">
                <a:solidFill>
                  <a:srgbClr val="9B01FF"/>
                </a:solidFill>
                <a:latin typeface="Calibri"/>
                <a:cs typeface="Calibri"/>
              </a:rPr>
              <a:t>)</a:t>
            </a:r>
            <a:r>
              <a:rPr sz="2200" spc="-30" dirty="0">
                <a:solidFill>
                  <a:srgbClr val="9B01F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ideal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ordering</a:t>
            </a:r>
            <a:endParaRPr sz="2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75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Exact</a:t>
            </a:r>
            <a:r>
              <a:rPr sz="26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solution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impossible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even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“small”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like</a:t>
            </a:r>
            <a:r>
              <a:rPr sz="26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chess</a:t>
            </a:r>
            <a:endParaRPr lang="en-US" sz="2600" spc="-10" dirty="0">
              <a:solidFill>
                <a:srgbClr val="333399"/>
              </a:solidFill>
              <a:latin typeface="Calibri"/>
              <a:cs typeface="Calibri"/>
            </a:endParaRPr>
          </a:p>
          <a:p>
            <a:pPr marL="780415" lvl="1" indent="-285115">
              <a:lnSpc>
                <a:spcPts val="2615"/>
              </a:lnSpc>
              <a:spcBef>
                <a:spcPts val="90"/>
              </a:spcBef>
              <a:buFont typeface="Arial"/>
              <a:buChar char="■"/>
              <a:tabLst>
                <a:tab pos="780415" algn="l"/>
                <a:tab pos="781050" algn="l"/>
              </a:tabLst>
            </a:pPr>
            <a:r>
              <a:rPr lang="en-US" sz="2200" dirty="0">
                <a:latin typeface="Calibri"/>
                <a:cs typeface="Calibri"/>
              </a:rPr>
              <a:t>Truncate the depth at layer d and estimate evaluation values based on the </a:t>
            </a:r>
            <a:r>
              <a:rPr lang="en-US" sz="2200">
                <a:latin typeface="Calibri"/>
                <a:cs typeface="Calibri"/>
              </a:rPr>
              <a:t>game state.</a:t>
            </a:r>
            <a:endParaRPr lang="en-US" sz="2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75"/>
              </a:spcBef>
              <a:buFont typeface="Arial"/>
              <a:buChar char="■"/>
              <a:tabLst>
                <a:tab pos="380365" algn="l"/>
                <a:tab pos="381000" algn="l"/>
              </a:tabLst>
            </a:pP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How can the result of an action will be uncertain?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other player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may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/>
              <a:t>Tree/Graph search keeps unexplored alternatives on the frontier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frontier!)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E7AD-4D79-D8A4-B418-F2EE5CA9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Algorithm</a:t>
            </a:r>
          </a:p>
        </p:txBody>
      </p:sp>
      <p:pic>
        <p:nvPicPr>
          <p:cNvPr id="5" name="Content Placeholder 4" descr="A picture containing text, screenshot, font, number">
            <a:extLst>
              <a:ext uri="{FF2B5EF4-FFF2-40B4-BE49-F238E27FC236}">
                <a16:creationId xmlns:a16="http://schemas.microsoft.com/office/drawing/2014/main" id="{A3A89DDC-292A-9637-0E9B-816FFAF5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4" y="1690688"/>
            <a:ext cx="11088946" cy="4274703"/>
          </a:xfrm>
        </p:spPr>
      </p:pic>
    </p:spTree>
    <p:extLst>
      <p:ext uri="{BB962C8B-B14F-4D97-AF65-F5344CB8AC3E}">
        <p14:creationId xmlns:p14="http://schemas.microsoft.com/office/powerpoint/2010/main" val="2784220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8845</TotalTime>
  <Words>2109</Words>
  <Application>Microsoft Office PowerPoint</Application>
  <PresentationFormat>Widescreen</PresentationFormat>
  <Paragraphs>391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Palatino Linotype</vt:lpstr>
      <vt:lpstr>Symbol</vt:lpstr>
      <vt:lpstr>Times New Roman</vt:lpstr>
      <vt:lpstr>Office Theme</vt:lpstr>
      <vt:lpstr>CMPT310: Artificial Intelligence</vt:lpstr>
      <vt:lpstr>Iterative Algorithms for CSPs</vt:lpstr>
      <vt:lpstr>Example: 4-Queens using minConflict Algo</vt:lpstr>
      <vt:lpstr>Performance of Min-Conflicts</vt:lpstr>
      <vt:lpstr>Local Search</vt:lpstr>
      <vt:lpstr>Hill Climbing</vt:lpstr>
      <vt:lpstr>Hill Climbing Diagram</vt:lpstr>
      <vt:lpstr>Hill Climbing Quiz</vt:lpstr>
      <vt:lpstr>Hill Climbing Algorithm</vt:lpstr>
      <vt:lpstr>Example: 8Queens solution with Hill Climbing</vt:lpstr>
      <vt:lpstr>Local Search in Continuous Space Example: Siting airports in Romania</vt:lpstr>
      <vt:lpstr>Handling a continuous state/action space</vt:lpstr>
      <vt:lpstr>Finding extrema in continuous space</vt:lpstr>
      <vt:lpstr>Summary</vt:lpstr>
      <vt:lpstr>Games: Minimax and Alpha-Beta</vt:lpstr>
      <vt:lpstr>A brief history</vt:lpstr>
      <vt:lpstr>Types of Games</vt:lpstr>
      <vt:lpstr>“Standard” Games</vt:lpstr>
      <vt:lpstr>Zero-Sum Games</vt:lpstr>
      <vt:lpstr>Adversarial Search</vt:lpstr>
      <vt:lpstr>Single-Agent Trees</vt:lpstr>
      <vt:lpstr>Value of a State</vt:lpstr>
      <vt:lpstr>Minimax Values</vt:lpstr>
      <vt:lpstr>Tic-Tac-Toe Game Tree</vt:lpstr>
      <vt:lpstr>Minimax algorithm</vt:lpstr>
      <vt:lpstr>PowerPoint Presentation</vt:lpstr>
      <vt:lpstr>PowerPoint Presentation</vt:lpstr>
      <vt:lpstr>Dispatch Implementation (to avoid mutual recursion)</vt:lpstr>
      <vt:lpstr>General Algorithm</vt:lpstr>
      <vt:lpstr>Minimax Example</vt:lpstr>
      <vt:lpstr>Generalized minimax</vt:lpstr>
      <vt:lpstr>Minimax Efficiency</vt:lpstr>
      <vt:lpstr>Optimal vs Sub-Optimal Players</vt:lpstr>
      <vt:lpstr>PowerPoint Presentation</vt:lpstr>
      <vt:lpstr>PowerPoint Presentation</vt:lpstr>
      <vt:lpstr>Game Tree Pruning</vt:lpstr>
      <vt:lpstr>Alpha-Beta Example</vt:lpstr>
      <vt:lpstr>Alpha-Beta Pruning</vt:lpstr>
      <vt:lpstr>Alpha-Beta Implementation</vt:lpstr>
      <vt:lpstr>Alpha-Beta Quiz</vt:lpstr>
      <vt:lpstr>Alpha-Beta Quiz 2</vt:lpstr>
      <vt:lpstr>Alpha-Beta Pruning Properties</vt:lpstr>
      <vt:lpstr>Alpha-Beta Best-Case Analysis</vt:lpstr>
      <vt:lpstr>Summary</vt:lpstr>
      <vt:lpstr>Uncertain Outcomes</vt:lpstr>
      <vt:lpstr>Worst-Case vs. Average Case</vt:lpstr>
      <vt:lpstr>Expectimax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CMPT310: Artificial Intelligence </dc:title>
  <dc:creator>A. Reza Nezami</dc:creator>
  <cp:lastModifiedBy>Reza Nezami</cp:lastModifiedBy>
  <cp:revision>102</cp:revision>
  <dcterms:created xsi:type="dcterms:W3CDTF">2023-05-14T03:27:46Z</dcterms:created>
  <dcterms:modified xsi:type="dcterms:W3CDTF">2023-06-26T05:43:01Z</dcterms:modified>
</cp:coreProperties>
</file>